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9DD8F-284E-4731-9FD8-2590DE76B7B9}" type="datetimeFigureOut">
              <a:rPr lang="fr-FR" smtClean="0"/>
              <a:t>01/12/2020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29C6AD-31B1-4866-A409-33D04F6AD9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57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BEA93-A91C-4FE8-9AED-5504B871AAC4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712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04A01-7D29-4976-BA45-7689B778D9E8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64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04A01-7D29-4976-BA45-7689B778D9E8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2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04A01-7D29-4976-BA45-7689B778D9E8}" type="slidenum">
              <a:rPr lang="fr-FR" smtClean="0">
                <a:solidFill>
                  <a:prstClr val="black"/>
                </a:solidFill>
              </a:rPr>
              <a:pPr/>
              <a:t>21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211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04A01-7D29-4976-BA45-7689B778D9E8}" type="slidenum">
              <a:rPr lang="fr-FR" smtClean="0">
                <a:solidFill>
                  <a:prstClr val="black"/>
                </a:solidFill>
              </a:rPr>
              <a:pPr/>
              <a:t>22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90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5F16D7-C393-4011-952F-08B8D960B737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49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E2F10-C40C-4104-A359-682699AE70B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C0E3-0B3A-4F5C-ACA9-AB93387E8BD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DE3C3-2044-4746-9788-5D24CF3A089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A425E-ECE4-4376-8CFA-1A5E05D0C02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020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8907B-81A2-41F8-A6CD-86968A969261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7078D-9ED9-4591-BA7A-9887CC262DF1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68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667" y="692151"/>
            <a:ext cx="10287000" cy="6524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434" y="1412876"/>
            <a:ext cx="5611284" cy="4392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48917" y="1412876"/>
            <a:ext cx="5611283" cy="211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48917" y="3684588"/>
            <a:ext cx="5611283" cy="2120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239184" y="58769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78817" y="58769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0608734" y="6481763"/>
            <a:ext cx="1678517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ED364-A6E2-4F61-AB93-4048C9B329C8}" type="slidenum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75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34434" y="692150"/>
            <a:ext cx="11425767" cy="5113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39184" y="58769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78817" y="58769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08734" y="6481763"/>
            <a:ext cx="1678517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97729-9DEB-4584-9537-1C102E9BBB5C}" type="slidenum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59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719667" y="692151"/>
            <a:ext cx="10287000" cy="6524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4434" y="1412876"/>
            <a:ext cx="5611284" cy="211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48917" y="1412876"/>
            <a:ext cx="5611283" cy="211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34434" y="3684588"/>
            <a:ext cx="5611284" cy="2120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48917" y="3684588"/>
            <a:ext cx="5611283" cy="2120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39184" y="58769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78817" y="58769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08734" y="6481763"/>
            <a:ext cx="1678517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F320A-F217-4DB6-9F64-68233DA85B7A}" type="slidenum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B1A8-2F61-4F9E-A436-CF970C89A2A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1776E-01FB-4E73-A36C-2C227B89E4B9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68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D3AE4-5044-4E1A-B8C6-E59309194D70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EF529-5F37-4C76-B223-E14D775AA72A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8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7A4BF-09BF-4E87-A882-3A1F211F2DE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54F86-262F-40A3-ADE7-7BB3A0C19F8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8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28BC7-7CE6-4D23-A722-3269DC1F67E6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3EF5-6274-4CC9-89F8-D837ED852B5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16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Boman\Desktop\fond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Boman\Desktop\moteur copy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472334" y="23813"/>
            <a:ext cx="692151" cy="81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42900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47E6B-8C6D-4EE9-983B-6369F25F4663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" y="1"/>
            <a:ext cx="952500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9BDE189-D638-4B76-81BA-8A3FC86D8C9D}" type="slidenum">
              <a:rPr lang="en-GB">
                <a:solidFill>
                  <a:prstClr val="white"/>
                </a:solidFill>
              </a:rPr>
              <a:pPr>
                <a:defRPr/>
              </a:pPr>
              <a:t>‹N°›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7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F7EA1-1C6D-41E5-A60D-8828A657090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C5A7F-CBE4-48EF-8CE1-C4278DEB2F7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24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E097F-2314-4A22-B025-56F17EEBDC1D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B846-3980-49D1-88A0-E2DE094B9E8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5301-F521-4308-9CC2-9CC605106D2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9B0A9-17B0-4132-B103-95725370D5E8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10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177427-69A3-4A83-A479-38410F7B55F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72566C-FE55-4B03-82A5-E1361B8344D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59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Boman\Desktop\pggarde1024-768 copy.png"/>
          <p:cNvPicPr>
            <a:picLocks noChangeAspect="1" noChangeArrowheads="1"/>
          </p:cNvPicPr>
          <p:nvPr/>
        </p:nvPicPr>
        <p:blipFill rotWithShape="1">
          <a:blip r:embed="rId3" cstate="print"/>
          <a:srcRect b="23475"/>
          <a:stretch/>
        </p:blipFill>
        <p:spPr bwMode="auto">
          <a:xfrm>
            <a:off x="1" y="-30884"/>
            <a:ext cx="12191999" cy="688888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48375"/>
            <a:ext cx="12191999" cy="369276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Group Meeting 30/11/2020</a:t>
            </a:r>
            <a:br>
              <a:rPr lang="en-US" sz="3600" b="1" dirty="0" smtClean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100" b="1" dirty="0" smtClean="0"/>
              <a:t>C. </a:t>
            </a:r>
            <a:r>
              <a:rPr lang="en-US" sz="3100" b="1" dirty="0" err="1" smtClean="0"/>
              <a:t>Laruelle</a:t>
            </a: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fr-BE" sz="3600" dirty="0"/>
              <a:t/>
            </a:r>
            <a:br>
              <a:rPr lang="fr-BE" sz="3600" dirty="0"/>
            </a:br>
            <a:endParaRPr lang="en-GB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17896" y="49888"/>
            <a:ext cx="2901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BE" sz="2000" b="1" i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University</a:t>
            </a:r>
            <a:r>
              <a:rPr lang="fr-BE" sz="2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of Liège</a:t>
            </a:r>
            <a:endParaRPr lang="fr-BE" sz="2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3999" y="469107"/>
            <a:ext cx="91440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BE" sz="20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Department</a:t>
            </a:r>
            <a:r>
              <a:rPr lang="fr-BE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of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BE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Aerospace and </a:t>
            </a:r>
            <a:r>
              <a:rPr lang="fr-BE" sz="20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Mechanical</a:t>
            </a:r>
            <a:r>
              <a:rPr lang="fr-BE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Engineering</a:t>
            </a:r>
            <a:endParaRPr lang="en-GB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991545" y="469107"/>
            <a:ext cx="7302475" cy="423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8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 rot="10800000">
            <a:off x="1631381" y="3061380"/>
            <a:ext cx="167758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Hanging node: Thermal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71475" y="1116688"/>
            <a:ext cx="460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Thermal test: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</a:t>
            </a:r>
          </a:p>
        </p:txBody>
      </p:sp>
      <p:sp>
        <p:nvSpPr>
          <p:cNvPr id="73" name="ZoneTexte 49"/>
          <p:cNvSpPr txBox="1"/>
          <p:nvPr/>
        </p:nvSpPr>
        <p:spPr>
          <a:xfrm>
            <a:off x="1741248" y="2529643"/>
            <a:ext cx="1459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70C0"/>
                </a:solidFill>
                <a:latin typeface="Arial" charset="0"/>
              </a:rPr>
              <a:t>Fixed T=0°</a:t>
            </a:r>
            <a:endParaRPr lang="fr-FR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>
          <a:xfrm rot="10800000">
            <a:off x="2470761" y="404515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 rot="10800000">
            <a:off x="1632561" y="405125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6" name="Ellipse 103"/>
          <p:cNvSpPr/>
          <p:nvPr/>
        </p:nvSpPr>
        <p:spPr>
          <a:xfrm rot="10800000">
            <a:off x="2338691" y="3915028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7" name="Ellipse 104"/>
          <p:cNvSpPr/>
          <p:nvPr/>
        </p:nvSpPr>
        <p:spPr>
          <a:xfrm rot="10800000">
            <a:off x="3154002" y="3893625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8" name="Ellipse 105"/>
          <p:cNvSpPr/>
          <p:nvPr/>
        </p:nvSpPr>
        <p:spPr>
          <a:xfrm rot="10800000">
            <a:off x="3176890" y="4876707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9" name="Ellipse 106"/>
          <p:cNvSpPr/>
          <p:nvPr/>
        </p:nvSpPr>
        <p:spPr>
          <a:xfrm rot="10800000">
            <a:off x="2361579" y="4898110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0" name="Ellipse 107"/>
          <p:cNvSpPr/>
          <p:nvPr/>
        </p:nvSpPr>
        <p:spPr>
          <a:xfrm rot="10800000">
            <a:off x="1498427" y="4907430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1" name="Ellipse 108"/>
          <p:cNvSpPr/>
          <p:nvPr/>
        </p:nvSpPr>
        <p:spPr>
          <a:xfrm rot="10800000">
            <a:off x="1513639" y="3929649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2" name="Ellipse 109"/>
          <p:cNvSpPr/>
          <p:nvPr/>
        </p:nvSpPr>
        <p:spPr>
          <a:xfrm rot="10800000">
            <a:off x="3154002" y="2911166"/>
            <a:ext cx="264141" cy="28103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3" name="Ellipse 110"/>
          <p:cNvSpPr/>
          <p:nvPr/>
        </p:nvSpPr>
        <p:spPr>
          <a:xfrm rot="10800000">
            <a:off x="1515486" y="2911166"/>
            <a:ext cx="264141" cy="28103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84" name="Connecteur droit avec flèche 43"/>
          <p:cNvCxnSpPr/>
          <p:nvPr/>
        </p:nvCxnSpPr>
        <p:spPr>
          <a:xfrm flipV="1">
            <a:off x="2899458" y="5069370"/>
            <a:ext cx="275" cy="50255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avec flèche 43"/>
          <p:cNvCxnSpPr/>
          <p:nvPr/>
        </p:nvCxnSpPr>
        <p:spPr>
          <a:xfrm flipV="1">
            <a:off x="2493649" y="5076624"/>
            <a:ext cx="0" cy="4953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avec flèche 43"/>
          <p:cNvCxnSpPr/>
          <p:nvPr/>
        </p:nvCxnSpPr>
        <p:spPr>
          <a:xfrm flipV="1">
            <a:off x="3285133" y="5076624"/>
            <a:ext cx="0" cy="4953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ZoneTexte 49"/>
          <p:cNvSpPr txBox="1"/>
          <p:nvPr/>
        </p:nvSpPr>
        <p:spPr>
          <a:xfrm>
            <a:off x="2124466" y="5674499"/>
            <a:ext cx="1857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Imposed Flux</a:t>
            </a:r>
            <a:endParaRPr lang="fr-FR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0" name="ZoneTexte 89"/>
          <p:cNvSpPr txBox="1"/>
          <p:nvPr/>
        </p:nvSpPr>
        <p:spPr>
          <a:xfrm>
            <a:off x="1567671" y="2110604"/>
            <a:ext cx="1996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Hanging Node:</a:t>
            </a:r>
            <a:endParaRPr lang="fr-FR" b="1" u="sng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43" name="Connecteur droit avec flèche 42"/>
          <p:cNvCxnSpPr/>
          <p:nvPr/>
        </p:nvCxnSpPr>
        <p:spPr>
          <a:xfrm flipV="1">
            <a:off x="3386586" y="2749744"/>
            <a:ext cx="562297" cy="79896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e 43"/>
          <p:cNvGrpSpPr/>
          <p:nvPr/>
        </p:nvGrpSpPr>
        <p:grpSpPr>
          <a:xfrm rot="10800000">
            <a:off x="4037543" y="1121833"/>
            <a:ext cx="1342015" cy="1754059"/>
            <a:chOff x="7183187" y="2043661"/>
            <a:chExt cx="1942604" cy="2277296"/>
          </a:xfrm>
        </p:grpSpPr>
        <p:cxnSp>
          <p:nvCxnSpPr>
            <p:cNvPr id="45" name="Connecteur droit 44"/>
            <p:cNvCxnSpPr/>
            <p:nvPr/>
          </p:nvCxnSpPr>
          <p:spPr>
            <a:xfrm>
              <a:off x="7389681" y="3186969"/>
              <a:ext cx="1621477" cy="0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H="1">
              <a:off x="7338145" y="2826205"/>
              <a:ext cx="785849" cy="37177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>
              <a:stCxn id="54" idx="6"/>
            </p:cNvCxnSpPr>
            <p:nvPr/>
          </p:nvCxnSpPr>
          <p:spPr>
            <a:xfrm rot="10800000">
              <a:off x="8119979" y="2834629"/>
              <a:ext cx="990600" cy="32733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H="1">
              <a:off x="8123994" y="2223120"/>
              <a:ext cx="19548" cy="60976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Ellipse 48"/>
            <p:cNvSpPr/>
            <p:nvPr/>
          </p:nvSpPr>
          <p:spPr>
            <a:xfrm>
              <a:off x="7998497" y="2692366"/>
              <a:ext cx="264141" cy="281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0" name="Ellipse 49"/>
            <p:cNvSpPr/>
            <p:nvPr/>
          </p:nvSpPr>
          <p:spPr>
            <a:xfrm>
              <a:off x="7206075" y="3057466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7183187" y="2074384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2" name="Ellipse 51"/>
            <p:cNvSpPr/>
            <p:nvPr/>
          </p:nvSpPr>
          <p:spPr>
            <a:xfrm>
              <a:off x="7998498" y="205298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3" name="Ellipse 52"/>
            <p:cNvSpPr/>
            <p:nvPr/>
          </p:nvSpPr>
          <p:spPr>
            <a:xfrm>
              <a:off x="8861650" y="204366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4" name="Ellipse 53"/>
            <p:cNvSpPr/>
            <p:nvPr/>
          </p:nvSpPr>
          <p:spPr>
            <a:xfrm>
              <a:off x="8846438" y="3021442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7206075" y="4039925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6" name="Ellipse 55"/>
            <p:cNvSpPr/>
            <p:nvPr/>
          </p:nvSpPr>
          <p:spPr>
            <a:xfrm>
              <a:off x="8844591" y="4039925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cxnSp>
          <p:nvCxnSpPr>
            <p:cNvPr id="57" name="Connecteur droit 56"/>
            <p:cNvCxnSpPr/>
            <p:nvPr/>
          </p:nvCxnSpPr>
          <p:spPr>
            <a:xfrm flipV="1">
              <a:off x="7315257" y="2193441"/>
              <a:ext cx="815310" cy="1399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/>
            <p:nvPr/>
          </p:nvCxnSpPr>
          <p:spPr>
            <a:xfrm flipV="1">
              <a:off x="8161351" y="2193441"/>
              <a:ext cx="815310" cy="1399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/>
            <p:cNvCxnSpPr>
              <a:endCxn id="50" idx="0"/>
            </p:cNvCxnSpPr>
            <p:nvPr/>
          </p:nvCxnSpPr>
          <p:spPr>
            <a:xfrm>
              <a:off x="7315257" y="2223120"/>
              <a:ext cx="22889" cy="83434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/>
            <p:cNvCxnSpPr/>
            <p:nvPr/>
          </p:nvCxnSpPr>
          <p:spPr>
            <a:xfrm>
              <a:off x="8965216" y="2231626"/>
              <a:ext cx="22889" cy="83434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/>
            <p:nvPr/>
          </p:nvCxnSpPr>
          <p:spPr>
            <a:xfrm>
              <a:off x="7332294" y="3262027"/>
              <a:ext cx="22889" cy="83434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/>
            <p:cNvCxnSpPr/>
            <p:nvPr/>
          </p:nvCxnSpPr>
          <p:spPr>
            <a:xfrm>
              <a:off x="8976660" y="3293773"/>
              <a:ext cx="22889" cy="83434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/>
            <p:cNvCxnSpPr/>
            <p:nvPr/>
          </p:nvCxnSpPr>
          <p:spPr>
            <a:xfrm>
              <a:off x="7355183" y="4180441"/>
              <a:ext cx="1621477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oneTexte 4"/>
          <p:cNvSpPr txBox="1"/>
          <p:nvPr/>
        </p:nvSpPr>
        <p:spPr>
          <a:xfrm>
            <a:off x="3691670" y="303741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topology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067069" y="4225191"/>
                <a:ext cx="333334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F79646">
                                      <a:lumMod val="7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F79646">
                                      <a:lumMod val="7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F79646">
                                      <a:lumMod val="7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0.5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0.5 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.</m:t>
                      </m:r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7069" y="4225191"/>
                <a:ext cx="3333348" cy="369332"/>
              </a:xfrm>
              <a:prstGeom prst="rect">
                <a:avLst/>
              </a:prstGeom>
              <a:blipFill rotWithShape="0">
                <a:blip r:embed="rId2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2253817" y="3492261"/>
                <a:ext cx="4686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F79646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fr-FR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817" y="3492261"/>
                <a:ext cx="468654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180198" y="3561475"/>
                <a:ext cx="5039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198" y="3561475"/>
                <a:ext cx="503919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Rectangle 69"/>
              <p:cNvSpPr/>
              <p:nvPr/>
            </p:nvSpPr>
            <p:spPr>
              <a:xfrm>
                <a:off x="3242342" y="3608823"/>
                <a:ext cx="5092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2342" y="3608823"/>
                <a:ext cx="509242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ZoneTexte 11"/>
              <p:cNvSpPr txBox="1"/>
              <p:nvPr/>
            </p:nvSpPr>
            <p:spPr>
              <a:xfrm>
                <a:off x="6754828" y="3333940"/>
                <a:ext cx="41052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</a:rPr>
                  <a:t>Adding a Lagrange Multiplier </a:t>
                </a:r>
                <a:r>
                  <a:rPr lang="en-US" dirty="0">
                    <a:solidFill>
                      <a:prstClr val="black"/>
                    </a:solidFill>
                  </a:rPr>
                  <a:t>C</a:t>
                </a:r>
                <a:r>
                  <a:rPr lang="en-US" dirty="0">
                    <a:solidFill>
                      <a:prstClr val="black"/>
                    </a:solidFill>
                  </a:rPr>
                  <a:t>onstraint </a:t>
                </a:r>
                <a14:m>
                  <m:oMath xmlns:m="http://schemas.openxmlformats.org/officeDocument/2006/math"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</a:rPr>
                  <a:t> </a:t>
                </a:r>
              </a:p>
              <a:p>
                <a:r>
                  <a:rPr lang="en-US" dirty="0">
                    <a:solidFill>
                      <a:prstClr val="black"/>
                    </a:solidFill>
                  </a:rPr>
                  <a:t>and a functional to minimize: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828" y="3333940"/>
                <a:ext cx="4105226" cy="646331"/>
              </a:xfrm>
              <a:prstGeom prst="rect">
                <a:avLst/>
              </a:prstGeom>
              <a:blipFill rotWithShape="0">
                <a:blip r:embed="rId6"/>
                <a:stretch>
                  <a:fillRect l="-1187" t="-5660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6680952" y="3279702"/>
            <a:ext cx="4181475" cy="1396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0" name="ZoneTexte 59"/>
          <p:cNvSpPr txBox="1"/>
          <p:nvPr/>
        </p:nvSpPr>
        <p:spPr>
          <a:xfrm>
            <a:off x="5558212" y="140702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Hole</a:t>
            </a:r>
            <a:endParaRPr lang="fr-FR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7" name="Connecteur droit avec flèche 6"/>
          <p:cNvCxnSpPr>
            <a:stCxn id="60" idx="1"/>
          </p:cNvCxnSpPr>
          <p:nvPr/>
        </p:nvCxnSpPr>
        <p:spPr>
          <a:xfrm flipH="1">
            <a:off x="4748370" y="1591686"/>
            <a:ext cx="809842" cy="503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95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3" y="1700310"/>
            <a:ext cx="6224148" cy="323547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Hanging </a:t>
            </a:r>
            <a:r>
              <a:rPr lang="en-US" dirty="0"/>
              <a:t>Node in 2D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747822" y="1005396"/>
            <a:ext cx="279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Thermal test</a:t>
            </a: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With </a:t>
            </a:r>
            <a:r>
              <a:rPr lang="en-US" b="1" u="sng" dirty="0" err="1">
                <a:solidFill>
                  <a:prstClr val="black"/>
                </a:solidFill>
                <a:latin typeface="Arial" charset="0"/>
              </a:rPr>
              <a:t>LagMultConstraint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700" y="1992287"/>
            <a:ext cx="5077603" cy="265304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700" y="1700310"/>
            <a:ext cx="6192300" cy="323547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688213" y="5227764"/>
            <a:ext cx="622974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B050"/>
                </a:solidFill>
                <a:latin typeface="Arial" charset="0"/>
              </a:rPr>
              <a:t>OK</a:t>
            </a:r>
            <a:endParaRPr lang="fr-FR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9089657" y="3037872"/>
            <a:ext cx="115410" cy="13316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9238353" y="3104454"/>
            <a:ext cx="1333876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0638800" y="2747997"/>
            <a:ext cx="995851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Hanging</a:t>
            </a:r>
          </a:p>
          <a:p>
            <a:r>
              <a:rPr lang="en-US" dirty="0">
                <a:solidFill>
                  <a:prstClr val="black"/>
                </a:solidFill>
              </a:rPr>
              <a:t>Node 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821170" y="999289"/>
            <a:ext cx="3176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Thermal test</a:t>
            </a: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Without </a:t>
            </a:r>
            <a:r>
              <a:rPr lang="en-US" b="1" u="sng" dirty="0" err="1">
                <a:solidFill>
                  <a:prstClr val="black"/>
                </a:solidFill>
                <a:latin typeface="Arial" charset="0"/>
              </a:rPr>
              <a:t>LagMultConstraint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66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Hanging </a:t>
            </a:r>
            <a:r>
              <a:rPr lang="en-US" dirty="0"/>
              <a:t>Node in 2D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747822" y="1005396"/>
            <a:ext cx="279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Thermal test</a:t>
            </a: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With </a:t>
            </a:r>
            <a:r>
              <a:rPr lang="en-US" b="1" u="sng" dirty="0" err="1">
                <a:solidFill>
                  <a:prstClr val="black"/>
                </a:solidFill>
                <a:latin typeface="Arial" charset="0"/>
              </a:rPr>
              <a:t>LagMultConstraint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821170" y="999289"/>
            <a:ext cx="3176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Thermal test</a:t>
            </a: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Without </a:t>
            </a:r>
            <a:r>
              <a:rPr lang="en-US" b="1" u="sng" dirty="0" err="1">
                <a:solidFill>
                  <a:prstClr val="black"/>
                </a:solidFill>
                <a:latin typeface="Arial" charset="0"/>
              </a:rPr>
              <a:t>LagMultConstraint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88" y="2132178"/>
            <a:ext cx="5666469" cy="329065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217" y="2132178"/>
            <a:ext cx="5666469" cy="326125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/>
              <p:cNvSpPr txBox="1"/>
              <p:nvPr/>
            </p:nvSpPr>
            <p:spPr>
              <a:xfrm>
                <a:off x="4462944" y="5704864"/>
                <a:ext cx="4299316" cy="978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</a:rPr>
                  <a:t>Expected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1+</m:t>
                        </m:r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800" dirty="0">
                  <a:solidFill>
                    <a:srgbClr val="FF0000"/>
                  </a:solidFill>
                </a:endParaRPr>
              </a:p>
              <a:p>
                <a:endParaRPr lang="fr-FR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2944" y="5704864"/>
                <a:ext cx="4299316" cy="978858"/>
              </a:xfrm>
              <a:prstGeom prst="rect">
                <a:avLst/>
              </a:prstGeom>
              <a:blipFill rotWithShape="0">
                <a:blip r:embed="rId4"/>
                <a:stretch>
                  <a:fillRect l="-283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77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357238" y="1473694"/>
            <a:ext cx="547752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Hanging Node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srgbClr val="00B050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Simple non-conformal meshes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Hanging Node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3D</a:t>
            </a:r>
          </a:p>
        </p:txBody>
      </p:sp>
    </p:spTree>
    <p:extLst>
      <p:ext uri="{BB962C8B-B14F-4D97-AF65-F5344CB8AC3E}">
        <p14:creationId xmlns:p14="http://schemas.microsoft.com/office/powerpoint/2010/main" val="9465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Automating the creation of the </a:t>
            </a:r>
            <a:r>
              <a:rPr lang="en-US" sz="3200" b="1" dirty="0" err="1"/>
              <a:t>PointOnCurve</a:t>
            </a:r>
            <a:r>
              <a:rPr lang="en-US" sz="3200" b="1" dirty="0"/>
              <a:t> Elements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5414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12" name="Connecteur droit 11"/>
          <p:cNvCxnSpPr>
            <a:stCxn id="13" idx="1"/>
            <a:endCxn id="17" idx="7"/>
          </p:cNvCxnSpPr>
          <p:nvPr/>
        </p:nvCxnSpPr>
        <p:spPr>
          <a:xfrm>
            <a:off x="5954000" y="2923976"/>
            <a:ext cx="5217884" cy="928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>
            <a:endCxn id="17" idx="2"/>
          </p:cNvCxnSpPr>
          <p:nvPr/>
        </p:nvCxnSpPr>
        <p:spPr>
          <a:xfrm>
            <a:off x="5860613" y="2824616"/>
            <a:ext cx="5536729" cy="928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lipse 18"/>
          <p:cNvSpPr/>
          <p:nvPr/>
        </p:nvSpPr>
        <p:spPr>
          <a:xfrm rot="10800000">
            <a:off x="7571056" y="2754200"/>
            <a:ext cx="264141" cy="281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 rot="10800000">
            <a:off x="9361756" y="2749508"/>
            <a:ext cx="264141" cy="281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 rot="10800000">
            <a:off x="8366935" y="2693381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160604" y="2112091"/>
            <a:ext cx="120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Arial" charset="0"/>
              </a:rPr>
              <a:t>Line 1</a:t>
            </a:r>
            <a:endParaRPr lang="fr-FR" b="1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8195141" y="3157083"/>
            <a:ext cx="120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B050"/>
                </a:solidFill>
                <a:latin typeface="Arial" charset="0"/>
              </a:rPr>
              <a:t>Line 2</a:t>
            </a:r>
            <a:endParaRPr lang="fr-FR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8785" y="3377140"/>
            <a:ext cx="674718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err="1">
                <a:solidFill>
                  <a:prstClr val="black"/>
                </a:solidFill>
                <a:latin typeface="Arial" charset="0"/>
              </a:rPr>
              <a:t>ConnectLinesMesher</a:t>
            </a:r>
            <a:r>
              <a:rPr lang="fr-FR" b="1" dirty="0">
                <a:solidFill>
                  <a:prstClr val="black"/>
                </a:solidFill>
                <a:latin typeface="Arial" charset="0"/>
              </a:rPr>
              <a:t>( </a:t>
            </a:r>
            <a:r>
              <a:rPr lang="fr-FR" b="1" dirty="0" err="1">
                <a:solidFill>
                  <a:srgbClr val="F79646">
                    <a:lumMod val="75000"/>
                  </a:srgbClr>
                </a:solidFill>
                <a:latin typeface="Arial" charset="0"/>
              </a:rPr>
              <a:t>curveset</a:t>
            </a:r>
            <a:r>
              <a:rPr lang="fr-FR" b="1" dirty="0">
                <a:solidFill>
                  <a:srgbClr val="F79646">
                    <a:lumMod val="75000"/>
                  </a:srgbClr>
                </a:solidFill>
                <a:latin typeface="Arial" charset="0"/>
              </a:rPr>
              <a:t>(1), </a:t>
            </a:r>
            <a:r>
              <a:rPr lang="fr-FR" b="1" dirty="0" err="1">
                <a:solidFill>
                  <a:srgbClr val="00B050"/>
                </a:solidFill>
                <a:latin typeface="Arial" charset="0"/>
              </a:rPr>
              <a:t>curveset</a:t>
            </a:r>
            <a:r>
              <a:rPr lang="fr-FR" b="1" dirty="0">
                <a:solidFill>
                  <a:srgbClr val="00B050"/>
                </a:solidFill>
                <a:latin typeface="Arial" charset="0"/>
              </a:rPr>
              <a:t>(2)</a:t>
            </a:r>
            <a:r>
              <a:rPr lang="fr-FR" b="1" dirty="0">
                <a:solidFill>
                  <a:prstClr val="black"/>
                </a:solidFill>
                <a:latin typeface="Arial" charset="0"/>
              </a:rPr>
              <a:t>)</a:t>
            </a:r>
          </a:p>
        </p:txBody>
      </p:sp>
      <p:cxnSp>
        <p:nvCxnSpPr>
          <p:cNvPr id="26" name="Connecteur droit 25"/>
          <p:cNvCxnSpPr>
            <a:stCxn id="28" idx="1"/>
            <a:endCxn id="32" idx="6"/>
          </p:cNvCxnSpPr>
          <p:nvPr/>
        </p:nvCxnSpPr>
        <p:spPr>
          <a:xfrm>
            <a:off x="5924876" y="5754439"/>
            <a:ext cx="1636312" cy="60243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>
            <a:stCxn id="33" idx="3"/>
          </p:cNvCxnSpPr>
          <p:nvPr/>
        </p:nvCxnSpPr>
        <p:spPr>
          <a:xfrm flipV="1">
            <a:off x="9531143" y="5720488"/>
            <a:ext cx="1675851" cy="53703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>
            <a:endCxn id="35" idx="6"/>
          </p:cNvCxnSpPr>
          <p:nvPr/>
        </p:nvCxnSpPr>
        <p:spPr>
          <a:xfrm>
            <a:off x="5831489" y="5655079"/>
            <a:ext cx="2506322" cy="928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 flipV="1">
            <a:off x="8517539" y="5650387"/>
            <a:ext cx="2718579" cy="1397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31"/>
          <p:cNvSpPr/>
          <p:nvPr/>
        </p:nvSpPr>
        <p:spPr>
          <a:xfrm rot="10800000">
            <a:off x="7561188" y="6216362"/>
            <a:ext cx="264141" cy="281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 rot="10800000">
            <a:off x="9305685" y="6216363"/>
            <a:ext cx="264141" cy="281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34" name="Connecteur droit 33"/>
          <p:cNvCxnSpPr>
            <a:stCxn id="32" idx="2"/>
          </p:cNvCxnSpPr>
          <p:nvPr/>
        </p:nvCxnSpPr>
        <p:spPr>
          <a:xfrm>
            <a:off x="7825329" y="6356878"/>
            <a:ext cx="161242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 rot="10800000">
            <a:off x="8337811" y="5523844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8131480" y="4942554"/>
            <a:ext cx="120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Arial" charset="0"/>
              </a:rPr>
              <a:t>Line 1</a:t>
            </a:r>
            <a:endParaRPr lang="fr-FR" b="1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8166018" y="6453245"/>
            <a:ext cx="1201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B050"/>
                </a:solidFill>
                <a:latin typeface="Arial" charset="0"/>
              </a:rPr>
              <a:t>Line 2</a:t>
            </a:r>
            <a:endParaRPr lang="fr-FR" b="1" dirty="0">
              <a:solidFill>
                <a:srgbClr val="00B050"/>
              </a:solidFill>
              <a:latin typeface="Arial" charset="0"/>
            </a:endParaRPr>
          </a:p>
        </p:txBody>
      </p:sp>
      <p:cxnSp>
        <p:nvCxnSpPr>
          <p:cNvPr id="38" name="Connecteur droit avec flèche 37"/>
          <p:cNvCxnSpPr/>
          <p:nvPr/>
        </p:nvCxnSpPr>
        <p:spPr>
          <a:xfrm>
            <a:off x="8469881" y="5804877"/>
            <a:ext cx="0" cy="452642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 flipH="1" flipV="1">
            <a:off x="7673974" y="5720488"/>
            <a:ext cx="19284" cy="55058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 flipH="1" flipV="1">
            <a:off x="9399130" y="5706933"/>
            <a:ext cx="19284" cy="55058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 rot="10800000">
            <a:off x="5728542" y="2684100"/>
            <a:ext cx="264141" cy="2810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 rot="10800000">
            <a:off x="11133201" y="2693381"/>
            <a:ext cx="264141" cy="2810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 rot="10800000">
            <a:off x="5699418" y="5514563"/>
            <a:ext cx="264141" cy="2810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 rot="10800000">
            <a:off x="11104077" y="5523844"/>
            <a:ext cx="264141" cy="2810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srgbClr val="C0504D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75786" y="4199031"/>
            <a:ext cx="4677011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Create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2 Lines between the same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points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25577" y="3977759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err="1">
                <a:solidFill>
                  <a:prstClr val="black"/>
                </a:solidFill>
                <a:latin typeface="Arial" charset="0"/>
              </a:rPr>
              <a:t>ConnectLinesMesher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lèche vers le bas 6"/>
          <p:cNvSpPr/>
          <p:nvPr/>
        </p:nvSpPr>
        <p:spPr>
          <a:xfrm>
            <a:off x="8469881" y="3809913"/>
            <a:ext cx="255696" cy="80899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024706" y="1112409"/>
            <a:ext cx="7436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>
                <a:solidFill>
                  <a:prstClr val="black"/>
                </a:solidFill>
                <a:latin typeface="Arial" charset="0"/>
              </a:rPr>
              <a:t>Creation of a “</a:t>
            </a:r>
            <a:r>
              <a:rPr lang="en-US" sz="2800" b="1" u="sng" dirty="0" err="1">
                <a:solidFill>
                  <a:prstClr val="black"/>
                </a:solidFill>
                <a:latin typeface="Arial" charset="0"/>
              </a:rPr>
              <a:t>mesher</a:t>
            </a:r>
            <a:r>
              <a:rPr lang="en-US" sz="2800" b="1" u="sng" dirty="0">
                <a:solidFill>
                  <a:prstClr val="black"/>
                </a:solidFill>
                <a:latin typeface="Arial" charset="0"/>
              </a:rPr>
              <a:t>” to connect “Lines”</a:t>
            </a:r>
            <a:endParaRPr lang="fr-FR" sz="2800" u="sng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786" y="4618912"/>
            <a:ext cx="455765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2) Line 1 and line 2 are meshed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separately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8303" y="4942554"/>
            <a:ext cx="4684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3) </a:t>
            </a:r>
            <a:r>
              <a:rPr lang="en-US" dirty="0" err="1">
                <a:solidFill>
                  <a:prstClr val="black"/>
                </a:solidFill>
                <a:latin typeface="Arial" charset="0"/>
              </a:rPr>
              <a:t>ConnectLinesMesher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will create 1 </a:t>
            </a:r>
            <a:r>
              <a:rPr lang="en-US" dirty="0" err="1">
                <a:solidFill>
                  <a:prstClr val="black"/>
                </a:solidFill>
                <a:latin typeface="Arial" charset="0"/>
              </a:rPr>
              <a:t>LagMultConstraint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on each node imposing its position on the opposite line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15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32" grpId="0" animBg="1"/>
      <p:bldP spid="33" grpId="0" animBg="1"/>
      <p:bldP spid="35" grpId="0" animBg="1"/>
      <p:bldP spid="36" grpId="0"/>
      <p:bldP spid="37" grpId="0"/>
      <p:bldP spid="28" grpId="0" animBg="1"/>
      <p:bldP spid="30" grpId="0" animBg="1"/>
      <p:bldP spid="6" grpId="0"/>
      <p:bldP spid="7" grpId="0" animBg="1"/>
      <p:bldP spid="4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ym typeface="Wingdings" panose="05000000000000000000" pitchFamily="2" charset="2"/>
              </a:rPr>
              <a:t>Easy </a:t>
            </a:r>
            <a:r>
              <a:rPr lang="en-US" b="1" dirty="0">
                <a:sym typeface="Wingdings" panose="05000000000000000000" pitchFamily="2" charset="2"/>
              </a:rPr>
              <a:t>definition of non-matching meshes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587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10800000">
            <a:off x="876302" y="3952918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0800000">
            <a:off x="876301" y="1954152"/>
            <a:ext cx="2445599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 rot="10800000">
            <a:off x="3170021" y="3770423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 rot="10800000">
            <a:off x="3192908" y="5766760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 rot="10800000">
            <a:off x="741153" y="5787270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 rot="10800000">
            <a:off x="763785" y="3824692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3" name="Ellipse 12"/>
          <p:cNvSpPr/>
          <p:nvPr/>
        </p:nvSpPr>
        <p:spPr>
          <a:xfrm rot="10800000">
            <a:off x="3192908" y="1813636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 rot="10800000">
            <a:off x="744229" y="1844601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638132" y="2667001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B050"/>
                </a:solidFill>
                <a:latin typeface="Arial" charset="0"/>
              </a:rPr>
              <a:t>Side 1</a:t>
            </a:r>
            <a:endParaRPr lang="fr-FR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638132" y="4641868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79646">
                    <a:lumMod val="75000"/>
                  </a:srgbClr>
                </a:solidFill>
                <a:latin typeface="Arial" charset="0"/>
              </a:rPr>
              <a:t>Side 2</a:t>
            </a:r>
            <a:endParaRPr lang="fr-FR" dirty="0">
              <a:solidFill>
                <a:srgbClr val="F79646">
                  <a:lumMod val="75000"/>
                </a:srgbClr>
              </a:solidFill>
              <a:latin typeface="Arial" charset="0"/>
            </a:endParaRP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551594" y="3260134"/>
            <a:ext cx="246792" cy="591013"/>
          </a:xfrm>
          <a:prstGeom prst="straightConnector1">
            <a:avLst/>
          </a:prstGeom>
          <a:ln w="5715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0" y="2613803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Double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 Line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 rot="10800000">
            <a:off x="5176955" y="3875046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rot="10800000">
            <a:off x="5176954" y="1876280"/>
            <a:ext cx="2445599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 rot="10800000">
            <a:off x="7493561" y="5688888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 rot="10800000">
            <a:off x="5041806" y="5709398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 rot="10800000">
            <a:off x="7493561" y="1735764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7" name="Flèche droite 26"/>
          <p:cNvSpPr/>
          <p:nvPr/>
        </p:nvSpPr>
        <p:spPr>
          <a:xfrm>
            <a:off x="3696203" y="3543300"/>
            <a:ext cx="939800" cy="5624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3636302" y="2773795"/>
            <a:ext cx="1281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Mesh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Differently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0800000">
            <a:off x="6395856" y="3929019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 rot="10800000">
            <a:off x="6257731" y="5721552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2" name="Flèche droite 51"/>
          <p:cNvSpPr/>
          <p:nvPr/>
        </p:nvSpPr>
        <p:spPr>
          <a:xfrm>
            <a:off x="8028445" y="3563879"/>
            <a:ext cx="939800" cy="5624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7968544" y="2794374"/>
            <a:ext cx="1281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“Connect”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Lines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>
          <a:xfrm rot="10800000">
            <a:off x="5190218" y="3904712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1" name="Ellipse 20"/>
          <p:cNvSpPr/>
          <p:nvPr/>
        </p:nvSpPr>
        <p:spPr>
          <a:xfrm rot="10800000">
            <a:off x="7470674" y="3692551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 rot="10800000">
            <a:off x="5162732" y="1875869"/>
            <a:ext cx="747043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 rot="10800000">
            <a:off x="5898018" y="1875868"/>
            <a:ext cx="1072560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6" name="Ellipse 25"/>
          <p:cNvSpPr/>
          <p:nvPr/>
        </p:nvSpPr>
        <p:spPr>
          <a:xfrm rot="10800000">
            <a:off x="5044882" y="1766729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 rot="10800000">
            <a:off x="6259306" y="3779347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 rot="10800000">
            <a:off x="5064438" y="3746820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0" name="Ellipse 59"/>
          <p:cNvSpPr/>
          <p:nvPr/>
        </p:nvSpPr>
        <p:spPr>
          <a:xfrm rot="10800000">
            <a:off x="5765949" y="1766729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 rot="10800000">
            <a:off x="6838507" y="1724624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2" name="Ellipse 61"/>
          <p:cNvSpPr/>
          <p:nvPr/>
        </p:nvSpPr>
        <p:spPr>
          <a:xfrm rot="10800000">
            <a:off x="5784461" y="3704575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3" name="Ellipse 62"/>
          <p:cNvSpPr/>
          <p:nvPr/>
        </p:nvSpPr>
        <p:spPr>
          <a:xfrm rot="10800000">
            <a:off x="6838507" y="3734119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 rot="10800000">
            <a:off x="9323496" y="4015972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 rot="10800000">
            <a:off x="9323495" y="2017206"/>
            <a:ext cx="2445599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 rot="10800000">
            <a:off x="11640102" y="5829814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7" name="Ellipse 66"/>
          <p:cNvSpPr/>
          <p:nvPr/>
        </p:nvSpPr>
        <p:spPr>
          <a:xfrm rot="10800000">
            <a:off x="9188347" y="5850324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8" name="Ellipse 67"/>
          <p:cNvSpPr/>
          <p:nvPr/>
        </p:nvSpPr>
        <p:spPr>
          <a:xfrm rot="10800000">
            <a:off x="11640102" y="1876690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 rot="10800000">
            <a:off x="10542397" y="4069945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rot="10800000">
            <a:off x="10404272" y="5862478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 rot="10800000">
            <a:off x="9336759" y="4045638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2" name="Ellipse 71"/>
          <p:cNvSpPr/>
          <p:nvPr/>
        </p:nvSpPr>
        <p:spPr>
          <a:xfrm rot="10800000">
            <a:off x="11617215" y="3833477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 rot="10800000">
            <a:off x="9336271" y="2016795"/>
            <a:ext cx="720046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 rot="10800000">
            <a:off x="10070537" y="2016795"/>
            <a:ext cx="1046582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5" name="Ellipse 74"/>
          <p:cNvSpPr/>
          <p:nvPr/>
        </p:nvSpPr>
        <p:spPr>
          <a:xfrm rot="10800000">
            <a:off x="9191423" y="1907655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 rot="10800000">
            <a:off x="10405847" y="3920273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 rot="10800000">
            <a:off x="9210979" y="3887746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8" name="Ellipse 77"/>
          <p:cNvSpPr/>
          <p:nvPr/>
        </p:nvSpPr>
        <p:spPr>
          <a:xfrm rot="10800000">
            <a:off x="9912490" y="1907655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9" name="Ellipse 78"/>
          <p:cNvSpPr/>
          <p:nvPr/>
        </p:nvSpPr>
        <p:spPr>
          <a:xfrm rot="10800000">
            <a:off x="10985048" y="1865550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0" name="Ellipse 79"/>
          <p:cNvSpPr/>
          <p:nvPr/>
        </p:nvSpPr>
        <p:spPr>
          <a:xfrm rot="10800000">
            <a:off x="9931002" y="3845501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1" name="Ellipse 80"/>
          <p:cNvSpPr/>
          <p:nvPr/>
        </p:nvSpPr>
        <p:spPr>
          <a:xfrm rot="10800000">
            <a:off x="10985048" y="3875045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2" name="ZoneTexte 81"/>
          <p:cNvSpPr txBox="1"/>
          <p:nvPr/>
        </p:nvSpPr>
        <p:spPr>
          <a:xfrm>
            <a:off x="10056317" y="3353041"/>
            <a:ext cx="115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Hanging</a:t>
            </a:r>
            <a:endParaRPr lang="fr-FR" b="1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6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9" grpId="0" animBg="1"/>
      <p:bldP spid="20" grpId="0" animBg="1"/>
      <p:bldP spid="22" grpId="0" animBg="1"/>
      <p:bldP spid="23" grpId="0" animBg="1"/>
      <p:bldP spid="25" grpId="0" animBg="1"/>
      <p:bldP spid="27" grpId="0" animBg="1"/>
      <p:bldP spid="28" grpId="0"/>
      <p:bldP spid="31" grpId="0" animBg="1"/>
      <p:bldP spid="33" grpId="0" animBg="1"/>
      <p:bldP spid="52" grpId="0" animBg="1"/>
      <p:bldP spid="53" grpId="0"/>
      <p:bldP spid="54" grpId="0" animBg="1"/>
      <p:bldP spid="21" grpId="0" animBg="1"/>
      <p:bldP spid="55" grpId="0" animBg="1"/>
      <p:bldP spid="56" grpId="0" animBg="1"/>
      <p:bldP spid="26" grpId="0" animBg="1"/>
      <p:bldP spid="34" grpId="0" animBg="1"/>
      <p:bldP spid="24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Example of non-matching mesh: thermal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8276" y="1184766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Example Thermal</a:t>
            </a:r>
            <a:endParaRPr lang="fr-FR" u="sng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676" y="1554098"/>
            <a:ext cx="8134644" cy="426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6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Remark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7214063" y="62886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7376516" y="3281709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 rot="10800000">
            <a:off x="9693122" y="5095551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 rot="10800000">
            <a:off x="7241367" y="5116061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 rot="10800000">
            <a:off x="9693122" y="1142427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 rot="10800000">
            <a:off x="8595417" y="3335682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 rot="10800000">
            <a:off x="8457292" y="5128215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 rot="10800000">
            <a:off x="7389779" y="3311375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 rot="10800000">
            <a:off x="7244443" y="1173392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 rot="10800000">
            <a:off x="8458867" y="3186010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 rot="10800000">
            <a:off x="8039650" y="1154790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5" name="Ellipse 54"/>
          <p:cNvSpPr/>
          <p:nvPr/>
        </p:nvSpPr>
        <p:spPr>
          <a:xfrm rot="10800000">
            <a:off x="8897915" y="1154790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56" name="Connecteur droit 55"/>
          <p:cNvCxnSpPr/>
          <p:nvPr/>
        </p:nvCxnSpPr>
        <p:spPr>
          <a:xfrm>
            <a:off x="7376515" y="1319847"/>
            <a:ext cx="13263" cy="196186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 flipV="1">
            <a:off x="7414483" y="1282943"/>
            <a:ext cx="2407632" cy="24727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/>
          <p:nvPr/>
        </p:nvCxnSpPr>
        <p:spPr>
          <a:xfrm>
            <a:off x="9785963" y="1281653"/>
            <a:ext cx="13263" cy="196186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/>
          <p:cNvSpPr/>
          <p:nvPr/>
        </p:nvSpPr>
        <p:spPr>
          <a:xfrm rot="10800000">
            <a:off x="7995417" y="2440518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0" name="Ellipse 59"/>
          <p:cNvSpPr/>
          <p:nvPr/>
        </p:nvSpPr>
        <p:spPr>
          <a:xfrm rot="10800000">
            <a:off x="8853682" y="2440518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1" name="Connecteur droit 60"/>
          <p:cNvCxnSpPr/>
          <p:nvPr/>
        </p:nvCxnSpPr>
        <p:spPr>
          <a:xfrm flipH="1">
            <a:off x="7414483" y="2581034"/>
            <a:ext cx="719297" cy="700674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>
            <a:off x="9029691" y="2591604"/>
            <a:ext cx="754926" cy="648126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>
            <a:endCxn id="59" idx="2"/>
          </p:cNvCxnSpPr>
          <p:nvPr/>
        </p:nvCxnSpPr>
        <p:spPr>
          <a:xfrm flipH="1" flipV="1">
            <a:off x="8259558" y="2581034"/>
            <a:ext cx="749982" cy="867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/>
          <p:cNvCxnSpPr>
            <a:endCxn id="59" idx="0"/>
          </p:cNvCxnSpPr>
          <p:nvPr/>
        </p:nvCxnSpPr>
        <p:spPr>
          <a:xfrm flipH="1">
            <a:off x="8127487" y="1319847"/>
            <a:ext cx="11106" cy="140170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flipH="1">
            <a:off x="9003035" y="1215204"/>
            <a:ext cx="11106" cy="140170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 rot="10800000">
            <a:off x="2132392" y="3282120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 rot="10800000">
            <a:off x="2132391" y="1283354"/>
            <a:ext cx="2445599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8" name="Ellipse 67"/>
          <p:cNvSpPr/>
          <p:nvPr/>
        </p:nvSpPr>
        <p:spPr>
          <a:xfrm rot="10800000">
            <a:off x="4448998" y="5095962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 rot="10800000">
            <a:off x="1997243" y="5116472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rot="10800000">
            <a:off x="4448998" y="1142838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 rot="10800000">
            <a:off x="3351293" y="3336093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2" name="Ellipse 71"/>
          <p:cNvSpPr/>
          <p:nvPr/>
        </p:nvSpPr>
        <p:spPr>
          <a:xfrm rot="10800000">
            <a:off x="3213168" y="5128626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 rot="10800000">
            <a:off x="2145655" y="3311786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4" name="Ellipse 73"/>
          <p:cNvSpPr/>
          <p:nvPr/>
        </p:nvSpPr>
        <p:spPr>
          <a:xfrm rot="10800000">
            <a:off x="4426111" y="3099625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 rot="10800000">
            <a:off x="2145167" y="1282943"/>
            <a:ext cx="720046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 rot="10800000">
            <a:off x="2879433" y="1282943"/>
            <a:ext cx="1046582" cy="1974867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 rot="10800000">
            <a:off x="2000319" y="1173803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8" name="Ellipse 77"/>
          <p:cNvSpPr/>
          <p:nvPr/>
        </p:nvSpPr>
        <p:spPr>
          <a:xfrm rot="10800000">
            <a:off x="3214743" y="3186421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9" name="Ellipse 78"/>
          <p:cNvSpPr/>
          <p:nvPr/>
        </p:nvSpPr>
        <p:spPr>
          <a:xfrm rot="10800000">
            <a:off x="2019875" y="3153894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0" name="Ellipse 79"/>
          <p:cNvSpPr/>
          <p:nvPr/>
        </p:nvSpPr>
        <p:spPr>
          <a:xfrm rot="10800000">
            <a:off x="2721386" y="1173803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1" name="Ellipse 80"/>
          <p:cNvSpPr/>
          <p:nvPr/>
        </p:nvSpPr>
        <p:spPr>
          <a:xfrm rot="10800000">
            <a:off x="3793944" y="1131698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2" name="Ellipse 81"/>
          <p:cNvSpPr/>
          <p:nvPr/>
        </p:nvSpPr>
        <p:spPr>
          <a:xfrm rot="10800000">
            <a:off x="2739898" y="3111649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 rot="10800000">
            <a:off x="3793944" y="3141193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4" name="ZoneTexte 83"/>
          <p:cNvSpPr txBox="1"/>
          <p:nvPr/>
        </p:nvSpPr>
        <p:spPr>
          <a:xfrm>
            <a:off x="2865213" y="2619189"/>
            <a:ext cx="115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Hanging</a:t>
            </a:r>
            <a:endParaRPr lang="fr-FR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5" name="Flèche droite 84"/>
          <p:cNvSpPr/>
          <p:nvPr/>
        </p:nvSpPr>
        <p:spPr>
          <a:xfrm>
            <a:off x="5375712" y="2810220"/>
            <a:ext cx="1128965" cy="9429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367717" y="2243561"/>
            <a:ext cx="1206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Topology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87" name="ZoneTexte 86"/>
          <p:cNvSpPr txBox="1"/>
          <p:nvPr/>
        </p:nvSpPr>
        <p:spPr>
          <a:xfrm>
            <a:off x="342899" y="5829300"/>
            <a:ext cx="1143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Elements “</a:t>
            </a:r>
            <a:r>
              <a:rPr lang="en-US" b="1" dirty="0">
                <a:solidFill>
                  <a:srgbClr val="00B050"/>
                </a:solidFill>
              </a:rPr>
              <a:t>S2</a:t>
            </a:r>
            <a:r>
              <a:rPr lang="en-US" dirty="0">
                <a:solidFill>
                  <a:prstClr val="black"/>
                </a:solidFill>
              </a:rPr>
              <a:t>” and “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S4 </a:t>
            </a:r>
            <a:r>
              <a:rPr lang="en-US" dirty="0">
                <a:solidFill>
                  <a:prstClr val="black"/>
                </a:solidFill>
              </a:rPr>
              <a:t>and “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S4</a:t>
            </a:r>
            <a:r>
              <a:rPr lang="en-US" dirty="0">
                <a:solidFill>
                  <a:prstClr val="black"/>
                </a:solidFill>
              </a:rPr>
              <a:t>” are NOT “connected”.</a:t>
            </a:r>
          </a:p>
        </p:txBody>
      </p:sp>
      <p:sp>
        <p:nvSpPr>
          <p:cNvPr id="88" name="ZoneTexte 87"/>
          <p:cNvSpPr txBox="1"/>
          <p:nvPr/>
        </p:nvSpPr>
        <p:spPr>
          <a:xfrm>
            <a:off x="7550404" y="1800678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S1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89" name="ZoneTexte 88"/>
          <p:cNvSpPr txBox="1"/>
          <p:nvPr/>
        </p:nvSpPr>
        <p:spPr>
          <a:xfrm>
            <a:off x="8322226" y="1762397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S2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90" name="ZoneTexte 89"/>
          <p:cNvSpPr txBox="1"/>
          <p:nvPr/>
        </p:nvSpPr>
        <p:spPr>
          <a:xfrm>
            <a:off x="9214860" y="1824713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S3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91" name="ZoneTexte 90"/>
          <p:cNvSpPr txBox="1"/>
          <p:nvPr/>
        </p:nvSpPr>
        <p:spPr>
          <a:xfrm>
            <a:off x="7739686" y="399354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S4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2" name="ZoneTexte 91"/>
          <p:cNvSpPr txBox="1"/>
          <p:nvPr/>
        </p:nvSpPr>
        <p:spPr>
          <a:xfrm>
            <a:off x="9009540" y="4022208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S5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 rot="10800000">
            <a:off x="9670235" y="3099214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 rot="10800000">
            <a:off x="7263999" y="3153483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93" name="ZoneTexte 92"/>
          <p:cNvSpPr txBox="1"/>
          <p:nvPr/>
        </p:nvSpPr>
        <p:spPr>
          <a:xfrm>
            <a:off x="2299566" y="1982382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S1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94" name="ZoneTexte 93"/>
          <p:cNvSpPr txBox="1"/>
          <p:nvPr/>
        </p:nvSpPr>
        <p:spPr>
          <a:xfrm>
            <a:off x="3071388" y="1944101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S2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95" name="ZoneTexte 94"/>
          <p:cNvSpPr txBox="1"/>
          <p:nvPr/>
        </p:nvSpPr>
        <p:spPr>
          <a:xfrm>
            <a:off x="3964022" y="2006417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S3</a:t>
            </a:r>
            <a:endParaRPr lang="fr-FR" b="1" dirty="0">
              <a:solidFill>
                <a:srgbClr val="00B050"/>
              </a:solidFill>
            </a:endParaRPr>
          </a:p>
          <a:p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2488848" y="4175248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S4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7" name="ZoneTexte 96"/>
          <p:cNvSpPr txBox="1"/>
          <p:nvPr/>
        </p:nvSpPr>
        <p:spPr>
          <a:xfrm>
            <a:off x="3758702" y="4203912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S5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8" name="ZoneTexte 97"/>
          <p:cNvSpPr txBox="1"/>
          <p:nvPr/>
        </p:nvSpPr>
        <p:spPr>
          <a:xfrm>
            <a:off x="10339297" y="2227167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Hole</a:t>
            </a:r>
            <a:endParaRPr lang="fr-FR" b="1" dirty="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99" name="Connecteur droit avec flèche 98"/>
          <p:cNvCxnSpPr>
            <a:stCxn id="98" idx="1"/>
          </p:cNvCxnSpPr>
          <p:nvPr/>
        </p:nvCxnSpPr>
        <p:spPr>
          <a:xfrm flipH="1">
            <a:off x="8678577" y="2411833"/>
            <a:ext cx="1660720" cy="54686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3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18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357238" y="1473694"/>
            <a:ext cx="547752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Hanging Node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srgbClr val="00B050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Simple non-conformal meshes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AM simulation with non-conformal </a:t>
            </a:r>
            <a:r>
              <a:rPr lang="en-US" b="1" dirty="0" err="1">
                <a:solidFill>
                  <a:srgbClr val="F79646">
                    <a:lumMod val="75000"/>
                  </a:srgbClr>
                </a:solidFill>
              </a:rPr>
              <a:t>remeshing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Hanging Node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3D</a:t>
            </a:r>
          </a:p>
        </p:txBody>
      </p:sp>
    </p:spTree>
    <p:extLst>
      <p:ext uri="{BB962C8B-B14F-4D97-AF65-F5344CB8AC3E}">
        <p14:creationId xmlns:p14="http://schemas.microsoft.com/office/powerpoint/2010/main" val="27610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Main issues due to the “wrong” topology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19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7214063" y="62886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19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490340" y="36496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328540" y="36496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166740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004940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821804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328540" y="1640473"/>
            <a:ext cx="63246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4875656" y="1634377"/>
            <a:ext cx="923544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5448680" y="1634377"/>
            <a:ext cx="55626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012559" y="1634377"/>
            <a:ext cx="51054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6523100" y="1634377"/>
            <a:ext cx="526542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328540" y="26590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166740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6004940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821804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660004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10" name="Connecteur droit 112"/>
          <p:cNvCxnSpPr/>
          <p:nvPr/>
        </p:nvCxnSpPr>
        <p:spPr>
          <a:xfrm flipV="1">
            <a:off x="3490340" y="4628083"/>
            <a:ext cx="5005578" cy="1219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6"/>
          <p:cNvCxnSpPr/>
          <p:nvPr/>
        </p:nvCxnSpPr>
        <p:spPr>
          <a:xfrm>
            <a:off x="4328540" y="2651108"/>
            <a:ext cx="230886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7"/>
          <p:cNvCxnSpPr/>
          <p:nvPr/>
        </p:nvCxnSpPr>
        <p:spPr>
          <a:xfrm>
            <a:off x="3485006" y="3649675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22"/>
          <p:cNvCxnSpPr/>
          <p:nvPr/>
        </p:nvCxnSpPr>
        <p:spPr>
          <a:xfrm>
            <a:off x="3474338" y="3652723"/>
            <a:ext cx="16002" cy="9753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24"/>
          <p:cNvCxnSpPr/>
          <p:nvPr/>
        </p:nvCxnSpPr>
        <p:spPr>
          <a:xfrm flipH="1">
            <a:off x="4328540" y="2640787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26"/>
          <p:cNvCxnSpPr/>
          <p:nvPr/>
        </p:nvCxnSpPr>
        <p:spPr>
          <a:xfrm flipH="1">
            <a:off x="6831329" y="2673014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28"/>
          <p:cNvCxnSpPr/>
          <p:nvPr/>
        </p:nvCxnSpPr>
        <p:spPr>
          <a:xfrm>
            <a:off x="6004940" y="2640787"/>
            <a:ext cx="838200" cy="1032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131"/>
          <p:cNvCxnSpPr/>
          <p:nvPr/>
        </p:nvCxnSpPr>
        <p:spPr>
          <a:xfrm>
            <a:off x="8493442" y="3622332"/>
            <a:ext cx="4762" cy="100575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7049643" y="1623110"/>
            <a:ext cx="610362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817036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6000172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136" name="Connecteur droit 126"/>
          <p:cNvCxnSpPr/>
          <p:nvPr/>
        </p:nvCxnSpPr>
        <p:spPr>
          <a:xfrm flipH="1">
            <a:off x="6826561" y="2673014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28"/>
          <p:cNvCxnSpPr/>
          <p:nvPr/>
        </p:nvCxnSpPr>
        <p:spPr>
          <a:xfrm>
            <a:off x="6000172" y="2643074"/>
            <a:ext cx="838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Ellipse 132"/>
          <p:cNvSpPr/>
          <p:nvPr/>
        </p:nvSpPr>
        <p:spPr>
          <a:xfrm>
            <a:off x="7173142" y="3025924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39" name="Connecteur droit avec flèche 15"/>
          <p:cNvCxnSpPr/>
          <p:nvPr/>
        </p:nvCxnSpPr>
        <p:spPr>
          <a:xfrm flipH="1" flipV="1">
            <a:off x="7112347" y="2742649"/>
            <a:ext cx="98391" cy="2528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Ellipse 41"/>
          <p:cNvSpPr/>
          <p:nvPr/>
        </p:nvSpPr>
        <p:spPr>
          <a:xfrm>
            <a:off x="6332225" y="3024806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46" name="Connecteur droit avec flèche 4"/>
          <p:cNvCxnSpPr/>
          <p:nvPr/>
        </p:nvCxnSpPr>
        <p:spPr>
          <a:xfrm>
            <a:off x="6512189" y="3098130"/>
            <a:ext cx="60015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23099" y="1634377"/>
            <a:ext cx="1132137" cy="100641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6530167" y="1626682"/>
            <a:ext cx="519476" cy="100641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47" name="Ellipse 16"/>
          <p:cNvSpPr/>
          <p:nvPr/>
        </p:nvSpPr>
        <p:spPr>
          <a:xfrm>
            <a:off x="6966560" y="2533084"/>
            <a:ext cx="176267" cy="1753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49" name="ZoneTexte 27"/>
          <p:cNvSpPr txBox="1"/>
          <p:nvPr/>
        </p:nvSpPr>
        <p:spPr>
          <a:xfrm>
            <a:off x="7897915" y="1844151"/>
            <a:ext cx="1326487" cy="3693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79646">
                    <a:lumMod val="75000"/>
                  </a:srgbClr>
                </a:solidFill>
              </a:rPr>
              <a:t>Not Inside!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8" name="Flèche droite 17"/>
          <p:cNvSpPr/>
          <p:nvPr/>
        </p:nvSpPr>
        <p:spPr>
          <a:xfrm>
            <a:off x="7991473" y="2423077"/>
            <a:ext cx="205740" cy="21001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285410" y="2339086"/>
            <a:ext cx="167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Activation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50" name="Ellipse 16"/>
          <p:cNvSpPr/>
          <p:nvPr/>
        </p:nvSpPr>
        <p:spPr>
          <a:xfrm>
            <a:off x="5351021" y="255037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1" name="Ellipse 16"/>
          <p:cNvSpPr/>
          <p:nvPr/>
        </p:nvSpPr>
        <p:spPr>
          <a:xfrm>
            <a:off x="4784733" y="254340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2" name="Ellipse 16"/>
          <p:cNvSpPr/>
          <p:nvPr/>
        </p:nvSpPr>
        <p:spPr>
          <a:xfrm>
            <a:off x="6434964" y="255037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3" name="Ellipse 16"/>
          <p:cNvSpPr/>
          <p:nvPr/>
        </p:nvSpPr>
        <p:spPr>
          <a:xfrm>
            <a:off x="6968868" y="2539907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3" name="Flèche droite 22"/>
          <p:cNvSpPr/>
          <p:nvPr/>
        </p:nvSpPr>
        <p:spPr>
          <a:xfrm>
            <a:off x="3474338" y="2523752"/>
            <a:ext cx="611887" cy="21889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1608016" y="2429044"/>
            <a:ext cx="1725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Hanging Nodes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113" name="Connecteur droit 120"/>
          <p:cNvCxnSpPr/>
          <p:nvPr/>
        </p:nvCxnSpPr>
        <p:spPr>
          <a:xfrm>
            <a:off x="6819138" y="3649675"/>
            <a:ext cx="1676780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2156078" y="1442321"/>
            <a:ext cx="12573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EXAMPLE 1</a:t>
            </a:r>
            <a:endParaRPr lang="fr-F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45" grpId="0" animBg="1"/>
      <p:bldP spid="17" grpId="0" animBg="1"/>
      <p:bldP spid="148" grpId="0" animBg="1"/>
      <p:bldP spid="147" grpId="0" animBg="1"/>
      <p:bldP spid="149" grpId="0" animBg="1"/>
      <p:bldP spid="18" grpId="0" animBg="1"/>
      <p:bldP spid="19" grpId="0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23" grpId="0" animBg="1"/>
      <p:bldP spid="23" grpId="1" animBg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27">
            <a:extLst>
              <a:ext uri="{FF2B5EF4-FFF2-40B4-BE49-F238E27FC236}">
                <a16:creationId xmlns:a16="http://schemas.microsoft.com/office/drawing/2014/main" xmlns="" id="{D97390FE-D0F8-42EE-857D-B8F997BEA4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1" t="22592"/>
          <a:stretch/>
        </p:blipFill>
        <p:spPr>
          <a:xfrm>
            <a:off x="4232759" y="3481018"/>
            <a:ext cx="2364906" cy="22204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E89F65-30D1-4B30-B773-115499DBBB1A}"/>
              </a:ext>
            </a:extLst>
          </p:cNvPr>
          <p:cNvSpPr txBox="1"/>
          <p:nvPr/>
        </p:nvSpPr>
        <p:spPr>
          <a:xfrm>
            <a:off x="8133474" y="2786064"/>
            <a:ext cx="32047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2100" b="1" u="sng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Macro scale / part scale</a:t>
            </a:r>
            <a:endParaRPr lang="en-GB" sz="2100" b="1" u="sng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E8683E-A718-4FB5-AC7D-E350C02D0B12}"/>
              </a:ext>
            </a:extLst>
          </p:cNvPr>
          <p:cNvSpPr txBox="1"/>
          <p:nvPr/>
        </p:nvSpPr>
        <p:spPr>
          <a:xfrm>
            <a:off x="4537920" y="2826868"/>
            <a:ext cx="161935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2100" b="1" u="sng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Meso scale</a:t>
            </a:r>
            <a:endParaRPr lang="en-GB" sz="2100" b="1" u="sng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955112" y="3538698"/>
                <a:ext cx="1231427" cy="3266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⃡"/>
                          <m:ctrlPr>
                            <a:rPr lang="en-US" sz="135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      40 </m:t>
                          </m:r>
                          <m:r>
                            <m:rPr>
                              <m:sty m:val="p"/>
                            </m:rPr>
                            <a:rPr lang="en-US" sz="135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μm</m:t>
                          </m:r>
                          <m:r>
                            <a:rPr lang="en-US" sz="135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      </m:t>
                          </m:r>
                        </m:e>
                      </m:acc>
                    </m:oMath>
                  </m:oMathPara>
                </a14:m>
                <a:endParaRPr lang="en-US" sz="1350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112" y="3538698"/>
                <a:ext cx="1231427" cy="326693"/>
              </a:xfrm>
              <a:prstGeom prst="rect">
                <a:avLst/>
              </a:prstGeom>
              <a:blipFill rotWithShape="0">
                <a:blip r:embed="rId3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45236E1-4A8E-41A8-B3DE-42BF395D81E2}"/>
              </a:ext>
            </a:extLst>
          </p:cNvPr>
          <p:cNvSpPr/>
          <p:nvPr/>
        </p:nvSpPr>
        <p:spPr>
          <a:xfrm rot="10800000" flipH="1" flipV="1">
            <a:off x="3031638" y="724648"/>
            <a:ext cx="3169486" cy="412283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1535" y="3187473"/>
            <a:ext cx="801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Laser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39385" y="5510544"/>
            <a:ext cx="25312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Adapted from: </a:t>
            </a:r>
            <a:r>
              <a:rPr lang="en-US" sz="800" dirty="0" err="1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Qiang</a:t>
            </a:r>
            <a:r>
              <a:rPr lang="en-US" sz="8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Chen et al., Numerical modelling of the impact of energy distribution and Marangoni surface tension on track shape in selective laser melting of ceramic material, Additive Manufacturing, March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b="23460"/>
          <a:stretch/>
        </p:blipFill>
        <p:spPr>
          <a:xfrm>
            <a:off x="7924266" y="4952420"/>
            <a:ext cx="3658134" cy="12891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4" b="9132"/>
          <a:stretch/>
        </p:blipFill>
        <p:spPr>
          <a:xfrm>
            <a:off x="8035272" y="3302996"/>
            <a:ext cx="3297626" cy="1584176"/>
          </a:xfrm>
          <a:prstGeom prst="rect">
            <a:avLst/>
          </a:prstGeom>
        </p:spPr>
      </p:pic>
      <p:sp>
        <p:nvSpPr>
          <p:cNvPr id="13" name="TextBox 159"/>
          <p:cNvSpPr txBox="1"/>
          <p:nvPr/>
        </p:nvSpPr>
        <p:spPr>
          <a:xfrm>
            <a:off x="8203693" y="4523872"/>
            <a:ext cx="3045251" cy="574910"/>
          </a:xfrm>
          <a:prstGeom prst="rect">
            <a:avLst/>
          </a:prstGeom>
          <a:noFill/>
        </p:spPr>
        <p:txBody>
          <a:bodyPr wrap="square" lIns="305386" tIns="101795" rIns="305386" bIns="101795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u="sng" dirty="0">
                <a:solidFill>
                  <a:prstClr val="white"/>
                </a:solidFill>
                <a:latin typeface="Arial" charset="0"/>
              </a:rPr>
              <a:t>(</a:t>
            </a:r>
            <a:r>
              <a:rPr lang="en-US" sz="1200" b="1" u="sng" dirty="0" err="1">
                <a:solidFill>
                  <a:prstClr val="white"/>
                </a:solidFill>
                <a:latin typeface="Arial" charset="0"/>
              </a:rPr>
              <a:t>Chiumenti</a:t>
            </a:r>
            <a:r>
              <a:rPr lang="en-US" sz="1200" b="1" u="sng" dirty="0">
                <a:solidFill>
                  <a:prstClr val="white"/>
                </a:solidFill>
                <a:latin typeface="Arial" charset="0"/>
              </a:rPr>
              <a:t> [1])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200" b="1" dirty="0">
              <a:solidFill>
                <a:prstClr val="white"/>
              </a:solidFill>
              <a:cs typeface="Times"/>
            </a:endParaRPr>
          </a:p>
        </p:txBody>
      </p:sp>
      <p:pic>
        <p:nvPicPr>
          <p:cNvPr id="14" name="Picture 2" descr="C:\Users\laruelle\Documents\Présentation FRIA\image_presentation\téléchargeme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217" y="6216823"/>
            <a:ext cx="648319" cy="64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0647825" y="4226498"/>
                <a:ext cx="786803" cy="274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⃡"/>
                          <m:ctrlPr>
                            <a:rPr lang="en-US" sz="1050" b="1" i="1" dirty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050" b="1" i="1" dirty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𝟐𝟎</m:t>
                          </m:r>
                          <m:r>
                            <a:rPr lang="en-US" sz="1050" b="1" i="1" dirty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𝒎𝒎</m:t>
                          </m:r>
                        </m:e>
                      </m:acc>
                    </m:oMath>
                  </m:oMathPara>
                </a14:m>
                <a:endParaRPr lang="en-US" sz="1050" b="1" dirty="0">
                  <a:solidFill>
                    <a:prstClr val="white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7825" y="4226498"/>
                <a:ext cx="786803" cy="27462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0760592" y="6135808"/>
                <a:ext cx="690888" cy="300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⃡"/>
                          <m:ctrlPr>
                            <a:rPr lang="en-US" sz="12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𝟐𝟎</m:t>
                          </m:r>
                          <m:r>
                            <a:rPr lang="en-US" sz="12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𝒎𝒎</m:t>
                          </m:r>
                        </m:e>
                      </m:acc>
                    </m:oMath>
                  </m:oMathPara>
                </a14:m>
                <a:endParaRPr lang="en-US" sz="1200" b="1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0592" y="6135808"/>
                <a:ext cx="690888" cy="30059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B0A4649-034A-4E12-97D8-A9284EFF0A6A}"/>
              </a:ext>
            </a:extLst>
          </p:cNvPr>
          <p:cNvSpPr txBox="1"/>
          <p:nvPr/>
        </p:nvSpPr>
        <p:spPr>
          <a:xfrm>
            <a:off x="996185" y="2887498"/>
            <a:ext cx="16498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sz="2100" b="1" u="sng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Micro </a:t>
            </a:r>
            <a:r>
              <a:rPr lang="de-DE" sz="2100" b="1" u="sng" dirty="0" err="1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scale</a:t>
            </a:r>
            <a:endParaRPr lang="en-GB" sz="2100" b="1" u="sng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1032" y="5401111"/>
            <a:ext cx="2226044" cy="57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788" dirty="0">
                <a:solidFill>
                  <a:prstClr val="black"/>
                </a:solidFill>
                <a:latin typeface="Arial" charset="0"/>
              </a:rPr>
              <a:t>Source: W. Xu et al., Additive manufacturing of strong and ductile </a:t>
            </a:r>
            <a:r>
              <a:rPr lang="en-US" sz="788" dirty="0" err="1">
                <a:solidFill>
                  <a:prstClr val="black"/>
                </a:solidFill>
                <a:latin typeface="Arial" charset="0"/>
              </a:rPr>
              <a:t>Ti</a:t>
            </a:r>
            <a:r>
              <a:rPr lang="en-US" sz="788" dirty="0">
                <a:solidFill>
                  <a:prstClr val="black"/>
                </a:solidFill>
                <a:latin typeface="Arial" charset="0"/>
              </a:rPr>
              <a:t>–6Al–4V by selective laser melting via in situ </a:t>
            </a:r>
            <a:r>
              <a:rPr lang="en-US" sz="788" dirty="0" err="1">
                <a:solidFill>
                  <a:prstClr val="black"/>
                </a:solidFill>
                <a:latin typeface="Arial" charset="0"/>
              </a:rPr>
              <a:t>martensite</a:t>
            </a:r>
            <a:r>
              <a:rPr lang="en-US" sz="788" dirty="0">
                <a:solidFill>
                  <a:prstClr val="black"/>
                </a:solidFill>
                <a:latin typeface="Arial" charset="0"/>
              </a:rPr>
              <a:t> decomposition, </a:t>
            </a:r>
            <a:r>
              <a:rPr lang="en-US" sz="788" dirty="0" err="1">
                <a:solidFill>
                  <a:prstClr val="black"/>
                </a:solidFill>
                <a:latin typeface="Arial" charset="0"/>
              </a:rPr>
              <a:t>Acta</a:t>
            </a:r>
            <a:r>
              <a:rPr lang="en-US" sz="788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sz="788" dirty="0" err="1">
                <a:solidFill>
                  <a:prstClr val="black"/>
                </a:solidFill>
                <a:latin typeface="Arial" charset="0"/>
              </a:rPr>
              <a:t>Materialia</a:t>
            </a:r>
            <a:r>
              <a:rPr lang="en-US" sz="788" dirty="0">
                <a:solidFill>
                  <a:prstClr val="black"/>
                </a:solidFill>
                <a:latin typeface="Arial" charset="0"/>
              </a:rPr>
              <a:t>, 2015</a:t>
            </a:r>
          </a:p>
        </p:txBody>
      </p:sp>
      <p:pic>
        <p:nvPicPr>
          <p:cNvPr id="19" name="Picture 6" descr="https://ars.els-cdn.com/content/image/1-s2.0-S1359645414008817-gr1_lrg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4" t="55662"/>
          <a:stretch/>
        </p:blipFill>
        <p:spPr bwMode="auto">
          <a:xfrm>
            <a:off x="863465" y="3817218"/>
            <a:ext cx="2083610" cy="158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133473" y="1276855"/>
            <a:ext cx="3301155" cy="120032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Focus?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srgbClr val="00B05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21" name="Picture 2" descr="Metaf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47068" y="1248160"/>
            <a:ext cx="1313616" cy="125771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573289" y="1192765"/>
            <a:ext cx="5449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Thesis: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Modeling of macro-scale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parts created by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Additive Manufacturing 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processes using </a:t>
            </a:r>
            <a:r>
              <a:rPr lang="en-US" dirty="0" err="1">
                <a:solidFill>
                  <a:prstClr val="black"/>
                </a:solidFill>
                <a:latin typeface="Arial" charset="0"/>
              </a:rPr>
              <a:t>Metafor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481534" y="2058089"/>
            <a:ext cx="2969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</a:t>
            </a: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acro-scale</a:t>
            </a: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en-US" b="1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481535" y="15515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Numerical method,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B05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Mesh Management,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3698789" y="2702011"/>
            <a:ext cx="3426941" cy="35395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7152" y="2786064"/>
            <a:ext cx="3426941" cy="35395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88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3" grpId="0"/>
      <p:bldP spid="15" grpId="0"/>
      <p:bldP spid="16" grpId="0"/>
      <p:bldP spid="17" grpId="0"/>
      <p:bldP spid="18" grpId="0"/>
      <p:bldP spid="20" grpId="0" animBg="1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/>
        </p:nvSpPr>
        <p:spPr>
          <a:xfrm>
            <a:off x="6530167" y="1626682"/>
            <a:ext cx="519476" cy="1006410"/>
          </a:xfrm>
          <a:prstGeom prst="rect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Main issues due to the “wrong” topology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20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7214063" y="62886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20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490340" y="36496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328540" y="36496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166740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004940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821804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328540" y="1640473"/>
            <a:ext cx="63246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4875656" y="1634377"/>
            <a:ext cx="923544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5448680" y="1634377"/>
            <a:ext cx="55626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012559" y="1634377"/>
            <a:ext cx="51054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328540" y="2659075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166740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6004940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6821804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660004" y="36435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10" name="Connecteur droit 112"/>
          <p:cNvCxnSpPr/>
          <p:nvPr/>
        </p:nvCxnSpPr>
        <p:spPr>
          <a:xfrm flipV="1">
            <a:off x="3490340" y="4628083"/>
            <a:ext cx="5005578" cy="1219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7"/>
          <p:cNvCxnSpPr/>
          <p:nvPr/>
        </p:nvCxnSpPr>
        <p:spPr>
          <a:xfrm>
            <a:off x="3485006" y="3649675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22"/>
          <p:cNvCxnSpPr/>
          <p:nvPr/>
        </p:nvCxnSpPr>
        <p:spPr>
          <a:xfrm>
            <a:off x="3474338" y="3652723"/>
            <a:ext cx="16002" cy="9753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24"/>
          <p:cNvCxnSpPr/>
          <p:nvPr/>
        </p:nvCxnSpPr>
        <p:spPr>
          <a:xfrm flipH="1">
            <a:off x="4328540" y="1623110"/>
            <a:ext cx="2286" cy="202961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26"/>
          <p:cNvCxnSpPr/>
          <p:nvPr/>
        </p:nvCxnSpPr>
        <p:spPr>
          <a:xfrm flipH="1">
            <a:off x="6831329" y="2673014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131"/>
          <p:cNvCxnSpPr/>
          <p:nvPr/>
        </p:nvCxnSpPr>
        <p:spPr>
          <a:xfrm>
            <a:off x="8493442" y="3622332"/>
            <a:ext cx="4762" cy="100575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7049643" y="1623110"/>
            <a:ext cx="610362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817036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6000172" y="2652979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136" name="Connecteur droit 126"/>
          <p:cNvCxnSpPr/>
          <p:nvPr/>
        </p:nvCxnSpPr>
        <p:spPr>
          <a:xfrm flipH="1">
            <a:off x="7655242" y="2617927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Ellipse 132"/>
          <p:cNvSpPr/>
          <p:nvPr/>
        </p:nvSpPr>
        <p:spPr>
          <a:xfrm>
            <a:off x="6754631" y="2076004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13" name="Connecteur droit 120"/>
          <p:cNvCxnSpPr/>
          <p:nvPr/>
        </p:nvCxnSpPr>
        <p:spPr>
          <a:xfrm>
            <a:off x="7655236" y="3643579"/>
            <a:ext cx="840682" cy="609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6"/>
          <p:cNvCxnSpPr/>
          <p:nvPr/>
        </p:nvCxnSpPr>
        <p:spPr>
          <a:xfrm flipV="1">
            <a:off x="4328540" y="1625996"/>
            <a:ext cx="2201627" cy="1143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Ellipse 132"/>
          <p:cNvSpPr/>
          <p:nvPr/>
        </p:nvSpPr>
        <p:spPr>
          <a:xfrm>
            <a:off x="6180652" y="2085064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3" name="Connecteur droit 116"/>
          <p:cNvCxnSpPr/>
          <p:nvPr/>
        </p:nvCxnSpPr>
        <p:spPr>
          <a:xfrm>
            <a:off x="5993129" y="1627545"/>
            <a:ext cx="537038" cy="378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530167" y="1617611"/>
            <a:ext cx="519476" cy="100641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57" name="Connecteur droit 126"/>
          <p:cNvCxnSpPr/>
          <p:nvPr/>
        </p:nvCxnSpPr>
        <p:spPr>
          <a:xfrm flipV="1">
            <a:off x="6831329" y="2659075"/>
            <a:ext cx="845249" cy="155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126"/>
          <p:cNvCxnSpPr/>
          <p:nvPr/>
        </p:nvCxnSpPr>
        <p:spPr>
          <a:xfrm flipH="1">
            <a:off x="6530718" y="1634377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530167" y="1615205"/>
            <a:ext cx="519476" cy="100641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5" name="Connecteur droit avec flèche 4"/>
          <p:cNvCxnSpPr/>
          <p:nvPr/>
        </p:nvCxnSpPr>
        <p:spPr>
          <a:xfrm flipV="1">
            <a:off x="6365657" y="2149272"/>
            <a:ext cx="370250" cy="1812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8075577" y="1160701"/>
            <a:ext cx="128873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Boundary conditions?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70" name="Ellipse 16"/>
          <p:cNvSpPr/>
          <p:nvPr/>
        </p:nvSpPr>
        <p:spPr>
          <a:xfrm>
            <a:off x="5351021" y="255037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1" name="Ellipse 16"/>
          <p:cNvSpPr/>
          <p:nvPr/>
        </p:nvSpPr>
        <p:spPr>
          <a:xfrm>
            <a:off x="4784733" y="254340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2" name="Ellipse 16"/>
          <p:cNvSpPr/>
          <p:nvPr/>
        </p:nvSpPr>
        <p:spPr>
          <a:xfrm>
            <a:off x="6434964" y="2550376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4" name="Flèche droite 73"/>
          <p:cNvSpPr/>
          <p:nvPr/>
        </p:nvSpPr>
        <p:spPr>
          <a:xfrm>
            <a:off x="3474338" y="2523752"/>
            <a:ext cx="611887" cy="21889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5" name="ZoneTexte 74"/>
          <p:cNvSpPr txBox="1"/>
          <p:nvPr/>
        </p:nvSpPr>
        <p:spPr>
          <a:xfrm>
            <a:off x="1608016" y="2429044"/>
            <a:ext cx="1725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Hanging Nodes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cxnSp>
        <p:nvCxnSpPr>
          <p:cNvPr id="78" name="Connecteur droit 126"/>
          <p:cNvCxnSpPr/>
          <p:nvPr/>
        </p:nvCxnSpPr>
        <p:spPr>
          <a:xfrm flipH="1">
            <a:off x="7044643" y="1615496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116"/>
          <p:cNvCxnSpPr/>
          <p:nvPr/>
        </p:nvCxnSpPr>
        <p:spPr>
          <a:xfrm>
            <a:off x="6526184" y="1626856"/>
            <a:ext cx="537038" cy="378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Ellipse 16"/>
          <p:cNvSpPr/>
          <p:nvPr/>
        </p:nvSpPr>
        <p:spPr>
          <a:xfrm>
            <a:off x="6968868" y="2539907"/>
            <a:ext cx="176267" cy="17533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7145135" y="1053430"/>
            <a:ext cx="48006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OK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25" name="Connecteur droit avec flèche 24"/>
          <p:cNvCxnSpPr>
            <a:stCxn id="21" idx="1"/>
            <a:endCxn id="68" idx="0"/>
          </p:cNvCxnSpPr>
          <p:nvPr/>
        </p:nvCxnSpPr>
        <p:spPr>
          <a:xfrm flipH="1">
            <a:off x="6789905" y="1238096"/>
            <a:ext cx="355230" cy="3795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>
            <a:stCxn id="21" idx="2"/>
            <a:endCxn id="67" idx="3"/>
          </p:cNvCxnSpPr>
          <p:nvPr/>
        </p:nvCxnSpPr>
        <p:spPr>
          <a:xfrm flipH="1">
            <a:off x="7049643" y="1422762"/>
            <a:ext cx="335522" cy="6956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>
          <a:xfrm>
            <a:off x="7822121" y="2049128"/>
            <a:ext cx="48006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KO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85" name="Connecteur droit avec flèche 84"/>
          <p:cNvCxnSpPr>
            <a:stCxn id="84" idx="1"/>
          </p:cNvCxnSpPr>
          <p:nvPr/>
        </p:nvCxnSpPr>
        <p:spPr>
          <a:xfrm flipH="1">
            <a:off x="7466891" y="2233794"/>
            <a:ext cx="355230" cy="37951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ZoneTexte 86"/>
          <p:cNvSpPr txBox="1"/>
          <p:nvPr/>
        </p:nvSpPr>
        <p:spPr>
          <a:xfrm>
            <a:off x="2156078" y="1442321"/>
            <a:ext cx="12573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EXAMPLE 2</a:t>
            </a:r>
            <a:endParaRPr lang="fr-F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8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62" grpId="0" animBg="1"/>
      <p:bldP spid="68" grpId="0" animBg="1"/>
      <p:bldP spid="67" grpId="0" animBg="1"/>
      <p:bldP spid="67" grpId="1" animBg="1"/>
      <p:bldP spid="20" grpId="0" animBg="1"/>
      <p:bldP spid="21" grpId="0" animBg="1"/>
      <p:bldP spid="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Solution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7214063" y="62886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47650" y="1143001"/>
            <a:ext cx="10766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Add a parameter to the AM routine to tell it to handle the “wrong” topology: </a:t>
            </a:r>
            <a:r>
              <a:rPr lang="en-US" dirty="0" err="1">
                <a:solidFill>
                  <a:prstClr val="black"/>
                </a:solidFill>
              </a:rPr>
              <a:t>geoAM.setPointOnCurveTopo</a:t>
            </a:r>
            <a:r>
              <a:rPr lang="en-US" dirty="0">
                <a:solidFill>
                  <a:prstClr val="black"/>
                </a:solidFill>
              </a:rPr>
              <a:t>(True)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 “fix” the topology in the routine </a:t>
            </a:r>
            <a:r>
              <a:rPr lang="en-US" b="1" dirty="0">
                <a:solidFill>
                  <a:prstClr val="black"/>
                </a:solidFill>
                <a:sym typeface="Wingdings" panose="05000000000000000000" pitchFamily="2" charset="2"/>
              </a:rPr>
              <a:t>only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en-US" b="1" dirty="0">
                <a:solidFill>
                  <a:prstClr val="black"/>
                </a:solidFill>
                <a:sym typeface="Wingdings" panose="05000000000000000000" pitchFamily="2" charset="2"/>
              </a:rPr>
              <a:t>where needed 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(no global changes to “</a:t>
            </a:r>
            <a:r>
              <a:rPr lang="en-US" dirty="0" err="1">
                <a:solidFill>
                  <a:prstClr val="black"/>
                </a:solidFill>
                <a:sym typeface="Wingdings" panose="05000000000000000000" pitchFamily="2" charset="2"/>
              </a:rPr>
              <a:t>getSides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()” </a:t>
            </a:r>
            <a:r>
              <a:rPr lang="en-US" dirty="0" err="1">
                <a:solidFill>
                  <a:prstClr val="black"/>
                </a:solidFill>
                <a:sym typeface="Wingdings" panose="05000000000000000000" pitchFamily="2" charset="2"/>
              </a:rPr>
              <a:t>etc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):</a:t>
            </a:r>
            <a:r>
              <a:rPr lang="en-US" dirty="0">
                <a:solidFill>
                  <a:prstClr val="black"/>
                </a:solidFill>
              </a:rPr>
              <a:t> 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 rot="10800000">
            <a:off x="1087650" y="4348514"/>
            <a:ext cx="2445599" cy="197486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7" name="Ellipse 76"/>
          <p:cNvSpPr/>
          <p:nvPr/>
        </p:nvSpPr>
        <p:spPr>
          <a:xfrm rot="10800000">
            <a:off x="3404256" y="6162356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8" name="Ellipse 77"/>
          <p:cNvSpPr/>
          <p:nvPr/>
        </p:nvSpPr>
        <p:spPr>
          <a:xfrm rot="10800000">
            <a:off x="952501" y="6182866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9" name="Ellipse 78"/>
          <p:cNvSpPr/>
          <p:nvPr/>
        </p:nvSpPr>
        <p:spPr>
          <a:xfrm rot="10800000">
            <a:off x="3404256" y="2209232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 rot="10800000">
            <a:off x="2306551" y="4402487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1" name="Ellipse 80"/>
          <p:cNvSpPr/>
          <p:nvPr/>
        </p:nvSpPr>
        <p:spPr>
          <a:xfrm rot="10800000">
            <a:off x="2168426" y="6195020"/>
            <a:ext cx="264141" cy="281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 rot="10800000">
            <a:off x="1100913" y="4378180"/>
            <a:ext cx="1203809" cy="1945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3" name="Ellipse 82"/>
          <p:cNvSpPr/>
          <p:nvPr/>
        </p:nvSpPr>
        <p:spPr>
          <a:xfrm rot="10800000">
            <a:off x="955577" y="2240197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4" name="Ellipse 83"/>
          <p:cNvSpPr/>
          <p:nvPr/>
        </p:nvSpPr>
        <p:spPr>
          <a:xfrm rot="10800000">
            <a:off x="2170001" y="4252815"/>
            <a:ext cx="264141" cy="281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5" name="Ellipse 84"/>
          <p:cNvSpPr/>
          <p:nvPr/>
        </p:nvSpPr>
        <p:spPr>
          <a:xfrm rot="10800000">
            <a:off x="1750784" y="2221595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6" name="Ellipse 85"/>
          <p:cNvSpPr/>
          <p:nvPr/>
        </p:nvSpPr>
        <p:spPr>
          <a:xfrm rot="10800000">
            <a:off x="2609049" y="2221595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87" name="Connecteur droit 86"/>
          <p:cNvCxnSpPr/>
          <p:nvPr/>
        </p:nvCxnSpPr>
        <p:spPr>
          <a:xfrm>
            <a:off x="1087649" y="2386652"/>
            <a:ext cx="13263" cy="196186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/>
          <p:cNvCxnSpPr/>
          <p:nvPr/>
        </p:nvCxnSpPr>
        <p:spPr>
          <a:xfrm flipV="1">
            <a:off x="1125617" y="2349748"/>
            <a:ext cx="2407632" cy="24727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/>
          <p:cNvCxnSpPr/>
          <p:nvPr/>
        </p:nvCxnSpPr>
        <p:spPr>
          <a:xfrm>
            <a:off x="3497097" y="2348458"/>
            <a:ext cx="13263" cy="196186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Ellipse 89"/>
          <p:cNvSpPr/>
          <p:nvPr/>
        </p:nvSpPr>
        <p:spPr>
          <a:xfrm rot="10800000">
            <a:off x="1706551" y="3507323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91" name="Ellipse 90"/>
          <p:cNvSpPr/>
          <p:nvPr/>
        </p:nvSpPr>
        <p:spPr>
          <a:xfrm rot="10800000">
            <a:off x="2564816" y="3507323"/>
            <a:ext cx="264141" cy="2810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92" name="Connecteur droit 91"/>
          <p:cNvCxnSpPr/>
          <p:nvPr/>
        </p:nvCxnSpPr>
        <p:spPr>
          <a:xfrm flipH="1">
            <a:off x="1125617" y="3647839"/>
            <a:ext cx="719297" cy="700674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/>
          <p:cNvCxnSpPr/>
          <p:nvPr/>
        </p:nvCxnSpPr>
        <p:spPr>
          <a:xfrm>
            <a:off x="2740825" y="3658409"/>
            <a:ext cx="754926" cy="648126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/>
          <p:cNvCxnSpPr>
            <a:endCxn id="90" idx="2"/>
          </p:cNvCxnSpPr>
          <p:nvPr/>
        </p:nvCxnSpPr>
        <p:spPr>
          <a:xfrm flipH="1" flipV="1">
            <a:off x="1970692" y="3647839"/>
            <a:ext cx="749982" cy="867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118"/>
          <p:cNvCxnSpPr>
            <a:endCxn id="90" idx="0"/>
          </p:cNvCxnSpPr>
          <p:nvPr/>
        </p:nvCxnSpPr>
        <p:spPr>
          <a:xfrm flipH="1">
            <a:off x="1838621" y="2386652"/>
            <a:ext cx="11106" cy="140170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/>
          <p:cNvCxnSpPr/>
          <p:nvPr/>
        </p:nvCxnSpPr>
        <p:spPr>
          <a:xfrm flipH="1">
            <a:off x="2714169" y="2282009"/>
            <a:ext cx="11106" cy="140170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ZoneTexte 120"/>
          <p:cNvSpPr txBox="1"/>
          <p:nvPr/>
        </p:nvSpPr>
        <p:spPr>
          <a:xfrm>
            <a:off x="1261538" y="2867483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22" name="ZoneTexte 121"/>
          <p:cNvSpPr txBox="1"/>
          <p:nvPr/>
        </p:nvSpPr>
        <p:spPr>
          <a:xfrm>
            <a:off x="2033360" y="2829202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</a:t>
            </a:r>
            <a:r>
              <a:rPr lang="en-US" b="1" dirty="0">
                <a:solidFill>
                  <a:srgbClr val="00B050"/>
                </a:solidFill>
              </a:rPr>
              <a:t>2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23" name="ZoneTexte 122"/>
          <p:cNvSpPr txBox="1"/>
          <p:nvPr/>
        </p:nvSpPr>
        <p:spPr>
          <a:xfrm>
            <a:off x="2925994" y="2891518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</a:t>
            </a:r>
            <a:r>
              <a:rPr lang="en-US" b="1" dirty="0">
                <a:solidFill>
                  <a:srgbClr val="00B050"/>
                </a:solidFill>
              </a:rPr>
              <a:t>3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24" name="ZoneTexte 123"/>
          <p:cNvSpPr txBox="1"/>
          <p:nvPr/>
        </p:nvSpPr>
        <p:spPr>
          <a:xfrm>
            <a:off x="1450820" y="5060349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4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25" name="ZoneTexte 124"/>
          <p:cNvSpPr txBox="1"/>
          <p:nvPr/>
        </p:nvSpPr>
        <p:spPr>
          <a:xfrm>
            <a:off x="2720674" y="5089013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S5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26" name="Ellipse 125"/>
          <p:cNvSpPr/>
          <p:nvPr/>
        </p:nvSpPr>
        <p:spPr>
          <a:xfrm rot="10800000">
            <a:off x="3381369" y="4166019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27" name="Ellipse 126"/>
          <p:cNvSpPr/>
          <p:nvPr/>
        </p:nvSpPr>
        <p:spPr>
          <a:xfrm rot="10800000">
            <a:off x="975133" y="4220288"/>
            <a:ext cx="264141" cy="2810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28" name="ZoneTexte 127"/>
          <p:cNvSpPr txBox="1"/>
          <p:nvPr/>
        </p:nvSpPr>
        <p:spPr>
          <a:xfrm>
            <a:off x="2095376" y="3886216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</a:t>
            </a:r>
            <a:r>
              <a:rPr lang="en-US" b="1" dirty="0">
                <a:solidFill>
                  <a:srgbClr val="FF0000"/>
                </a:solidFill>
              </a:rPr>
              <a:t>1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067869" y="2506036"/>
            <a:ext cx="7752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P1</a:t>
            </a:r>
            <a:r>
              <a:rPr lang="en-US" dirty="0">
                <a:solidFill>
                  <a:prstClr val="black"/>
                </a:solidFill>
              </a:rPr>
              <a:t>.getSides()= [</a:t>
            </a:r>
            <a:r>
              <a:rPr lang="en-US" dirty="0">
                <a:solidFill>
                  <a:srgbClr val="F79646">
                    <a:lumMod val="75000"/>
                  </a:srgbClr>
                </a:solidFill>
              </a:rPr>
              <a:t>…,S4,S5,</a:t>
            </a:r>
            <a:r>
              <a:rPr lang="en-US" dirty="0">
                <a:solidFill>
                  <a:srgbClr val="00B050"/>
                </a:solidFill>
              </a:rPr>
              <a:t>S2</a:t>
            </a:r>
            <a:r>
              <a:rPr lang="en-US" dirty="0">
                <a:solidFill>
                  <a:prstClr val="black"/>
                </a:solidFill>
              </a:rPr>
              <a:t>]</a:t>
            </a:r>
          </a:p>
          <a:p>
            <a:r>
              <a:rPr lang="en-US" dirty="0">
                <a:solidFill>
                  <a:srgbClr val="00B050"/>
                </a:solidFill>
              </a:rPr>
              <a:t>C2</a:t>
            </a:r>
            <a:r>
              <a:rPr lang="en-US" dirty="0">
                <a:solidFill>
                  <a:prstClr val="black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getSides()= [</a:t>
            </a:r>
            <a:r>
              <a:rPr lang="en-US" dirty="0">
                <a:solidFill>
                  <a:srgbClr val="F79646">
                    <a:lumMod val="75000"/>
                  </a:srgbClr>
                </a:solidFill>
              </a:rPr>
              <a:t>S4,S5,</a:t>
            </a:r>
            <a:r>
              <a:rPr lang="en-US" dirty="0">
                <a:solidFill>
                  <a:srgbClr val="00B050"/>
                </a:solidFill>
              </a:rPr>
              <a:t>S2</a:t>
            </a:r>
            <a:r>
              <a:rPr lang="en-US" dirty="0">
                <a:solidFill>
                  <a:prstClr val="black"/>
                </a:solidFill>
              </a:rPr>
              <a:t>]</a:t>
            </a:r>
          </a:p>
          <a:p>
            <a:r>
              <a:rPr lang="en-US" dirty="0">
                <a:solidFill>
                  <a:srgbClr val="00B050"/>
                </a:solidFill>
              </a:rPr>
              <a:t>S2</a:t>
            </a:r>
            <a:r>
              <a:rPr lang="en-US" dirty="0">
                <a:solidFill>
                  <a:prstClr val="black"/>
                </a:solidFill>
              </a:rPr>
              <a:t>.getCurves()= [</a:t>
            </a:r>
            <a:r>
              <a:rPr lang="en-US" dirty="0">
                <a:solidFill>
                  <a:srgbClr val="00B050"/>
                </a:solidFill>
              </a:rPr>
              <a:t>…,</a:t>
            </a:r>
            <a:r>
              <a:rPr lang="en-US" dirty="0">
                <a:solidFill>
                  <a:srgbClr val="F79646">
                    <a:lumMod val="75000"/>
                  </a:srgbClr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…, …, C2,</a:t>
            </a:r>
            <a:r>
              <a:rPr lang="en-US" dirty="0">
                <a:solidFill>
                  <a:srgbClr val="F79646">
                    <a:lumMod val="75000"/>
                  </a:srgbClr>
                </a:solidFill>
              </a:rPr>
              <a:t>C4,C5</a:t>
            </a:r>
            <a:r>
              <a:rPr lang="en-US" dirty="0">
                <a:solidFill>
                  <a:prstClr val="black"/>
                </a:solidFill>
              </a:rPr>
              <a:t>]</a:t>
            </a:r>
            <a:endParaRPr lang="fr-FR" dirty="0">
              <a:solidFill>
                <a:prstClr val="black"/>
              </a:solidFill>
            </a:endParaRPr>
          </a:p>
          <a:p>
            <a:endParaRPr lang="fr-FR" dirty="0">
              <a:solidFill>
                <a:prstClr val="black"/>
              </a:solidFill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30" name="ZoneTexte 129"/>
          <p:cNvSpPr txBox="1"/>
          <p:nvPr/>
        </p:nvSpPr>
        <p:spPr>
          <a:xfrm>
            <a:off x="1169708" y="364911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C1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32" name="ZoneTexte 131"/>
          <p:cNvSpPr txBox="1"/>
          <p:nvPr/>
        </p:nvSpPr>
        <p:spPr>
          <a:xfrm>
            <a:off x="2044973" y="3291500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C2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33" name="ZoneTexte 132"/>
          <p:cNvSpPr txBox="1"/>
          <p:nvPr/>
        </p:nvSpPr>
        <p:spPr>
          <a:xfrm>
            <a:off x="2921067" y="3603689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C3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35" name="ZoneTexte 134"/>
          <p:cNvSpPr txBox="1"/>
          <p:nvPr/>
        </p:nvSpPr>
        <p:spPr>
          <a:xfrm>
            <a:off x="1435385" y="4381233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C4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40" name="ZoneTexte 139"/>
          <p:cNvSpPr txBox="1"/>
          <p:nvPr/>
        </p:nvSpPr>
        <p:spPr>
          <a:xfrm>
            <a:off x="2759261" y="4374717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C5</a:t>
            </a:r>
            <a:endParaRPr lang="fr-FR" b="1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Other modifications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22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7214063" y="62886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22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809624" y="1666875"/>
            <a:ext cx="100869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prstClr val="black"/>
                </a:solidFill>
              </a:rPr>
              <a:t>AM routine:</a:t>
            </a:r>
          </a:p>
          <a:p>
            <a:r>
              <a:rPr lang="en-US" dirty="0">
                <a:solidFill>
                  <a:prstClr val="black"/>
                </a:solidFill>
              </a:rPr>
              <a:t>Particular cases of Activation/deactivation of Hanging Node Constraints and Flux elements.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u="sng" dirty="0" err="1">
                <a:solidFill>
                  <a:prstClr val="black"/>
                </a:solidFill>
              </a:rPr>
              <a:t>Remeshing</a:t>
            </a:r>
            <a:r>
              <a:rPr lang="en-US" u="sng" dirty="0">
                <a:solidFill>
                  <a:prstClr val="black"/>
                </a:solidFill>
              </a:rPr>
              <a:t> script:</a:t>
            </a:r>
          </a:p>
          <a:p>
            <a:r>
              <a:rPr lang="en-US" dirty="0">
                <a:solidFill>
                  <a:prstClr val="black"/>
                </a:solidFill>
              </a:rPr>
              <a:t>-The initial conditions (Field1D(T0,AB), </a:t>
            </a:r>
            <a:r>
              <a:rPr lang="en-US" dirty="0" err="1">
                <a:solidFill>
                  <a:prstClr val="black"/>
                </a:solidFill>
              </a:rPr>
              <a:t>etc</a:t>
            </a:r>
            <a:r>
              <a:rPr lang="en-US" dirty="0">
                <a:solidFill>
                  <a:prstClr val="black"/>
                </a:solidFill>
              </a:rPr>
              <a:t>) were not transferred between meshes, however it is necessary for AM simulations.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</a:rPr>
              <a:t>-Added the option to transfer data between meshes starting at a certain “</a:t>
            </a:r>
            <a:r>
              <a:rPr lang="en-US" dirty="0" err="1">
                <a:solidFill>
                  <a:prstClr val="black"/>
                </a:solidFill>
              </a:rPr>
              <a:t>integrationNumber</a:t>
            </a:r>
            <a:r>
              <a:rPr lang="en-US" dirty="0">
                <a:solidFill>
                  <a:prstClr val="black"/>
                </a:solidFill>
              </a:rPr>
              <a:t>” (</a:t>
            </a:r>
            <a:r>
              <a:rPr lang="en-US" dirty="0" err="1">
                <a:solidFill>
                  <a:prstClr val="black"/>
                </a:solidFill>
              </a:rPr>
              <a:t>remeshing</a:t>
            </a:r>
            <a:r>
              <a:rPr lang="en-US" dirty="0">
                <a:solidFill>
                  <a:prstClr val="black"/>
                </a:solidFill>
              </a:rPr>
              <a:t> number) to not transfer data for portion of the mesh that has yet to be activated.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cteur droit 9"/>
          <p:cNvCxnSpPr/>
          <p:nvPr/>
        </p:nvCxnSpPr>
        <p:spPr>
          <a:xfrm flipV="1">
            <a:off x="2438401" y="2093601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Simple Test: AM </a:t>
            </a:r>
            <a:r>
              <a:rPr lang="en-US" b="1" dirty="0" err="1" smtClean="0"/>
              <a:t>Remesh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23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9562301" y="64500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23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9525000" y="64500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23</a:t>
            </a:fld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24" name="Connecteur droit 23"/>
          <p:cNvCxnSpPr/>
          <p:nvPr/>
        </p:nvCxnSpPr>
        <p:spPr>
          <a:xfrm flipV="1">
            <a:off x="3009901" y="2086458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 flipV="1">
            <a:off x="3581401" y="2086458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1885951" y="3733092"/>
            <a:ext cx="2181224" cy="7144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>
            <a:stCxn id="21" idx="1"/>
            <a:endCxn id="21" idx="3"/>
          </p:cNvCxnSpPr>
          <p:nvPr/>
        </p:nvCxnSpPr>
        <p:spPr>
          <a:xfrm>
            <a:off x="1866901" y="3178261"/>
            <a:ext cx="2219325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flipV="1">
            <a:off x="1885951" y="2617476"/>
            <a:ext cx="2181224" cy="13098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866901" y="2087648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47" name="Connecteur droit 46"/>
          <p:cNvCxnSpPr/>
          <p:nvPr/>
        </p:nvCxnSpPr>
        <p:spPr>
          <a:xfrm flipV="1">
            <a:off x="2438401" y="4268278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 flipV="1">
            <a:off x="3009901" y="4261135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 flipV="1">
            <a:off x="3581401" y="4261135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1885951" y="5907769"/>
            <a:ext cx="2181224" cy="714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/>
          <p:cNvCxnSpPr/>
          <p:nvPr/>
        </p:nvCxnSpPr>
        <p:spPr>
          <a:xfrm>
            <a:off x="1866901" y="5352938"/>
            <a:ext cx="22193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/>
          <p:cNvCxnSpPr/>
          <p:nvPr/>
        </p:nvCxnSpPr>
        <p:spPr>
          <a:xfrm flipV="1">
            <a:off x="1885951" y="4792153"/>
            <a:ext cx="2181224" cy="1309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866901" y="4268873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2012997" y="1007838"/>
            <a:ext cx="20778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u="sng" dirty="0">
                <a:solidFill>
                  <a:prstClr val="black"/>
                </a:solidFill>
              </a:rPr>
              <a:t>Reference:</a:t>
            </a:r>
          </a:p>
          <a:p>
            <a:r>
              <a:rPr lang="en-US" dirty="0">
                <a:solidFill>
                  <a:prstClr val="black"/>
                </a:solidFill>
              </a:rPr>
              <a:t> - No Hanging nodes</a:t>
            </a:r>
          </a:p>
          <a:p>
            <a:r>
              <a:rPr lang="en-US" dirty="0">
                <a:solidFill>
                  <a:prstClr val="black"/>
                </a:solidFill>
              </a:rPr>
              <a:t> - No </a:t>
            </a:r>
            <a:r>
              <a:rPr lang="en-US" dirty="0" err="1">
                <a:solidFill>
                  <a:prstClr val="black"/>
                </a:solidFill>
              </a:rPr>
              <a:t>remesh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54" name="Connecteur droit 53"/>
          <p:cNvCxnSpPr/>
          <p:nvPr/>
        </p:nvCxnSpPr>
        <p:spPr>
          <a:xfrm flipV="1">
            <a:off x="6286101" y="2085863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flipV="1">
            <a:off x="6857601" y="2078720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 flipV="1">
            <a:off x="7429101" y="2078720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5733651" y="3725354"/>
            <a:ext cx="2181224" cy="7144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>
            <a:stCxn id="60" idx="1"/>
            <a:endCxn id="60" idx="3"/>
          </p:cNvCxnSpPr>
          <p:nvPr/>
        </p:nvCxnSpPr>
        <p:spPr>
          <a:xfrm>
            <a:off x="5714601" y="3170523"/>
            <a:ext cx="22193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 flipV="1">
            <a:off x="5733651" y="2609738"/>
            <a:ext cx="2181224" cy="13098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5714601" y="2079910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1" name="Connecteur droit 60"/>
          <p:cNvCxnSpPr/>
          <p:nvPr/>
        </p:nvCxnSpPr>
        <p:spPr>
          <a:xfrm flipV="1">
            <a:off x="6286101" y="4260540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 flipV="1">
            <a:off x="6857601" y="4253397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V="1">
            <a:off x="7429101" y="4253397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/>
          <p:cNvCxnSpPr/>
          <p:nvPr/>
        </p:nvCxnSpPr>
        <p:spPr>
          <a:xfrm>
            <a:off x="5733651" y="5900031"/>
            <a:ext cx="2181224" cy="714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>
            <a:off x="5714601" y="5345200"/>
            <a:ext cx="22193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 flipV="1">
            <a:off x="5733651" y="4784415"/>
            <a:ext cx="2181224" cy="1309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5714601" y="4261135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5818694" y="1007838"/>
            <a:ext cx="1771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prstClr val="black"/>
                </a:solidFill>
              </a:rPr>
              <a:t>2) Divided mesh:</a:t>
            </a:r>
          </a:p>
          <a:p>
            <a:r>
              <a:rPr lang="en-US" dirty="0">
                <a:solidFill>
                  <a:prstClr val="black"/>
                </a:solidFill>
              </a:rPr>
              <a:t> - 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Hanging nodes</a:t>
            </a:r>
          </a:p>
          <a:p>
            <a:r>
              <a:rPr lang="en-US" dirty="0">
                <a:solidFill>
                  <a:prstClr val="black"/>
                </a:solidFill>
              </a:rPr>
              <a:t> - No </a:t>
            </a:r>
            <a:r>
              <a:rPr lang="en-US" dirty="0" err="1">
                <a:solidFill>
                  <a:prstClr val="black"/>
                </a:solidFill>
              </a:rPr>
              <a:t>remesh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6181327" y="3078695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6781401" y="3098638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7352701" y="3098638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72" name="Connecteur droit 71"/>
          <p:cNvCxnSpPr>
            <a:stCxn id="87" idx="0"/>
          </p:cNvCxnSpPr>
          <p:nvPr/>
        </p:nvCxnSpPr>
        <p:spPr>
          <a:xfrm flipV="1">
            <a:off x="10114553" y="2110052"/>
            <a:ext cx="4862" cy="960905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/>
          <p:cNvCxnSpPr/>
          <p:nvPr/>
        </p:nvCxnSpPr>
        <p:spPr>
          <a:xfrm flipV="1">
            <a:off x="10705301" y="2070982"/>
            <a:ext cx="9525" cy="2176462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>
            <a:stCxn id="89" idx="4"/>
          </p:cNvCxnSpPr>
          <p:nvPr/>
        </p:nvCxnSpPr>
        <p:spPr>
          <a:xfrm flipV="1">
            <a:off x="11285927" y="2070982"/>
            <a:ext cx="399" cy="1165473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>
            <a:off x="9581351" y="3717616"/>
            <a:ext cx="2181224" cy="7144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/>
          <p:cNvCxnSpPr>
            <a:stCxn id="78" idx="1"/>
            <a:endCxn id="78" idx="3"/>
          </p:cNvCxnSpPr>
          <p:nvPr/>
        </p:nvCxnSpPr>
        <p:spPr>
          <a:xfrm>
            <a:off x="9562301" y="3162785"/>
            <a:ext cx="22193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/>
          <p:cNvCxnSpPr/>
          <p:nvPr/>
        </p:nvCxnSpPr>
        <p:spPr>
          <a:xfrm flipV="1">
            <a:off x="9581351" y="2602000"/>
            <a:ext cx="2181224" cy="13098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9562301" y="2072172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80" name="Connecteur droit 79"/>
          <p:cNvCxnSpPr/>
          <p:nvPr/>
        </p:nvCxnSpPr>
        <p:spPr>
          <a:xfrm flipV="1">
            <a:off x="10705301" y="4245659"/>
            <a:ext cx="9525" cy="21764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/>
          <p:cNvCxnSpPr/>
          <p:nvPr/>
        </p:nvCxnSpPr>
        <p:spPr>
          <a:xfrm>
            <a:off x="9562301" y="5337462"/>
            <a:ext cx="22193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9562301" y="4253397"/>
            <a:ext cx="2219325" cy="21812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9666394" y="1000100"/>
            <a:ext cx="1771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solidFill>
                  <a:prstClr val="black"/>
                </a:solidFill>
              </a:rPr>
              <a:t>3) Divided mesh:</a:t>
            </a:r>
          </a:p>
          <a:p>
            <a:r>
              <a:rPr lang="en-US" dirty="0">
                <a:solidFill>
                  <a:prstClr val="black"/>
                </a:solidFill>
              </a:rPr>
              <a:t> - 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Hanging nodes</a:t>
            </a:r>
          </a:p>
          <a:p>
            <a:r>
              <a:rPr lang="en-US" b="1" dirty="0">
                <a:solidFill>
                  <a:srgbClr val="00B050"/>
                </a:solidFill>
              </a:rPr>
              <a:t> - With </a:t>
            </a:r>
            <a:r>
              <a:rPr lang="en-US" b="1" dirty="0" err="1">
                <a:solidFill>
                  <a:srgbClr val="00B050"/>
                </a:solidFill>
              </a:rPr>
              <a:t>Remesh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87" name="Ellipse 86"/>
          <p:cNvSpPr/>
          <p:nvPr/>
        </p:nvSpPr>
        <p:spPr>
          <a:xfrm>
            <a:off x="10029027" y="3070957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8" name="Ellipse 87"/>
          <p:cNvSpPr/>
          <p:nvPr/>
        </p:nvSpPr>
        <p:spPr>
          <a:xfrm>
            <a:off x="10629101" y="3090900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9" name="Ellipse 88"/>
          <p:cNvSpPr/>
          <p:nvPr/>
        </p:nvSpPr>
        <p:spPr>
          <a:xfrm>
            <a:off x="11200401" y="3090900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6" name="Accolade ouvrante 95"/>
          <p:cNvSpPr/>
          <p:nvPr/>
        </p:nvSpPr>
        <p:spPr>
          <a:xfrm>
            <a:off x="1524000" y="2093601"/>
            <a:ext cx="228600" cy="2029222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  <p:sp>
        <p:nvSpPr>
          <p:cNvPr id="97" name="ZoneTexte 96"/>
          <p:cNvSpPr txBox="1"/>
          <p:nvPr/>
        </p:nvSpPr>
        <p:spPr>
          <a:xfrm>
            <a:off x="155839" y="2923546"/>
            <a:ext cx="118846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To activate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98" name="Accolade ouvrante 97"/>
          <p:cNvSpPr/>
          <p:nvPr/>
        </p:nvSpPr>
        <p:spPr>
          <a:xfrm>
            <a:off x="9201150" y="3224250"/>
            <a:ext cx="323850" cy="3197871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8228340" y="4620585"/>
            <a:ext cx="944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B050"/>
                </a:solidFill>
              </a:rPr>
              <a:t>Remesh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102" name="Ellipse 101"/>
          <p:cNvSpPr/>
          <p:nvPr/>
        </p:nvSpPr>
        <p:spPr>
          <a:xfrm>
            <a:off x="6172001" y="4145682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3" name="Ellipse 102"/>
          <p:cNvSpPr/>
          <p:nvPr/>
        </p:nvSpPr>
        <p:spPr>
          <a:xfrm>
            <a:off x="6772075" y="4165625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4" name="Ellipse 103"/>
          <p:cNvSpPr/>
          <p:nvPr/>
        </p:nvSpPr>
        <p:spPr>
          <a:xfrm>
            <a:off x="7343375" y="4165625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5" name="Ellipse 104"/>
          <p:cNvSpPr/>
          <p:nvPr/>
        </p:nvSpPr>
        <p:spPr>
          <a:xfrm>
            <a:off x="10619775" y="4185530"/>
            <a:ext cx="171051" cy="1455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6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7" grpId="0" animBg="1"/>
      <p:bldP spid="68" grpId="0"/>
      <p:bldP spid="69" grpId="0" animBg="1"/>
      <p:bldP spid="70" grpId="0" animBg="1"/>
      <p:bldP spid="71" grpId="0" animBg="1"/>
      <p:bldP spid="78" grpId="0" animBg="1"/>
      <p:bldP spid="85" grpId="0" animBg="1"/>
      <p:bldP spid="86" grpId="0"/>
      <p:bldP spid="87" grpId="0" animBg="1"/>
      <p:bldP spid="88" grpId="0" animBg="1"/>
      <p:bldP spid="89" grpId="0" animBg="1"/>
      <p:bldP spid="98" grpId="0" animBg="1"/>
      <p:bldP spid="99" grpId="0"/>
      <p:bldP spid="102" grpId="0" animBg="1"/>
      <p:bldP spid="103" grpId="0" animBg="1"/>
      <p:bldP spid="104" grpId="0" animBg="1"/>
      <p:bldP spid="10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Simple </a:t>
            </a:r>
            <a:r>
              <a:rPr lang="en-US" b="1" dirty="0" err="1" smtClean="0"/>
              <a:t>Remeshing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24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479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24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24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simpleRemesh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1256995"/>
            <a:ext cx="10847328" cy="4800905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6410325" y="3124200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6410325" y="4057650"/>
            <a:ext cx="123825" cy="1238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6619875" y="2905125"/>
            <a:ext cx="2028026" cy="24765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>
            <a:off x="6619875" y="3871912"/>
            <a:ext cx="2028026" cy="24765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8852663" y="2691110"/>
            <a:ext cx="796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“Top”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852662" y="3657447"/>
            <a:ext cx="796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“Bot”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55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" grpId="0" animBg="1"/>
      <p:bldP spid="17" grpId="0" animBg="1"/>
      <p:bldP spid="13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Results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25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132181"/>
            <a:ext cx="9407752" cy="5377475"/>
          </a:xfrm>
          <a:prstGeom prst="rect">
            <a:avLst/>
          </a:prstGeom>
        </p:spPr>
      </p:pic>
      <p:cxnSp>
        <p:nvCxnSpPr>
          <p:cNvPr id="81" name="Connecteur droit 80"/>
          <p:cNvCxnSpPr/>
          <p:nvPr/>
        </p:nvCxnSpPr>
        <p:spPr>
          <a:xfrm>
            <a:off x="5344357" y="1464816"/>
            <a:ext cx="1" cy="443883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/>
          <p:cNvSpPr txBox="1"/>
          <p:nvPr/>
        </p:nvSpPr>
        <p:spPr>
          <a:xfrm>
            <a:off x="5469541" y="1581339"/>
            <a:ext cx="940138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B050"/>
                </a:solidFill>
              </a:rPr>
              <a:t>Remesh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07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Results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26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0" y="1132181"/>
            <a:ext cx="9477829" cy="5375315"/>
          </a:xfrm>
          <a:prstGeom prst="rect">
            <a:avLst/>
          </a:prstGeom>
        </p:spPr>
      </p:pic>
      <p:cxnSp>
        <p:nvCxnSpPr>
          <p:cNvPr id="9" name="Connecteur droit 8"/>
          <p:cNvCxnSpPr/>
          <p:nvPr/>
        </p:nvCxnSpPr>
        <p:spPr>
          <a:xfrm>
            <a:off x="5211192" y="1473693"/>
            <a:ext cx="1" cy="443883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5336376" y="1590216"/>
            <a:ext cx="940138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B050"/>
                </a:solidFill>
              </a:rPr>
              <a:t>Remesh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6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AM </a:t>
            </a:r>
            <a:r>
              <a:rPr lang="en-US" b="1" dirty="0" err="1" smtClean="0"/>
              <a:t>Remesh</a:t>
            </a:r>
            <a:r>
              <a:rPr lang="en-US" b="1" dirty="0" smtClean="0"/>
              <a:t>: Real simulation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479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27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jardinRemes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251" y="1238224"/>
            <a:ext cx="11406244" cy="50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4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Test: Real simulation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28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413" y="1677500"/>
            <a:ext cx="12520983" cy="47614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9407864" y="5722027"/>
            <a:ext cx="117876" cy="10172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6096000" y="3592866"/>
            <a:ext cx="117876" cy="10172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6213876" y="2201662"/>
            <a:ext cx="2956757" cy="139120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H="1">
            <a:off x="9525741" y="3888419"/>
            <a:ext cx="852255" cy="17477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9288509" y="1832330"/>
            <a:ext cx="2324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Deposit Thermocouple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9539988" y="3329370"/>
            <a:ext cx="2072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Plate Thermocouple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5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</a:t>
            </a:r>
            <a:r>
              <a:rPr lang="en-US" b="1" dirty="0" smtClean="0"/>
              <a:t>Test: </a:t>
            </a:r>
            <a:r>
              <a:rPr lang="en-US" b="1" dirty="0"/>
              <a:t>Real simulation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29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00100"/>
            <a:ext cx="9747250" cy="553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3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nim00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198" y="1044189"/>
            <a:ext cx="11713029" cy="58138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example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en-GB" dirty="0">
              <a:solidFill>
                <a:prstClr val="white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58571" y="4795939"/>
            <a:ext cx="609600" cy="3429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2968170" y="4795938"/>
            <a:ext cx="1469573" cy="8065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3171" y="4414940"/>
            <a:ext cx="121920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Arial" charset="0"/>
              </a:rPr>
              <a:t>Activator Points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05827" y="1111806"/>
            <a:ext cx="502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prstClr val="black"/>
                </a:solidFill>
                <a:latin typeface="Arial" charset="0"/>
              </a:rPr>
              <a:t>Example of activation with a Point Activator</a:t>
            </a:r>
          </a:p>
        </p:txBody>
      </p:sp>
    </p:spTree>
    <p:extLst>
      <p:ext uri="{BB962C8B-B14F-4D97-AF65-F5344CB8AC3E}">
        <p14:creationId xmlns:p14="http://schemas.microsoft.com/office/powerpoint/2010/main" val="264808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1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</a:t>
            </a:r>
            <a:r>
              <a:rPr lang="en-US" b="1" dirty="0" err="1"/>
              <a:t>Remesh</a:t>
            </a:r>
            <a:r>
              <a:rPr lang="en-US" b="1" dirty="0"/>
              <a:t>: Real simulation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30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00100"/>
            <a:ext cx="9601200" cy="560607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4635500" y="1339850"/>
            <a:ext cx="0" cy="46672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759326" y="1616849"/>
            <a:ext cx="1320799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1</a:t>
            </a:r>
            <a:r>
              <a:rPr lang="en-US" b="1" baseline="30000" dirty="0">
                <a:solidFill>
                  <a:srgbClr val="00B050"/>
                </a:solidFill>
              </a:rPr>
              <a:t>st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Remesh</a:t>
            </a:r>
            <a:r>
              <a:rPr lang="en-US" b="1" dirty="0">
                <a:solidFill>
                  <a:srgbClr val="00B050"/>
                </a:solidFill>
              </a:rPr>
              <a:t> of the zone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4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Test: No Convection/Radiation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31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6" y="987268"/>
            <a:ext cx="9619796" cy="561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</a:t>
            </a:r>
            <a:r>
              <a:rPr lang="en-US" b="1" dirty="0" smtClean="0"/>
              <a:t>Test: No Convection/Radiation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32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00100"/>
            <a:ext cx="9729737" cy="560607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4635500" y="1339850"/>
            <a:ext cx="0" cy="46672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759326" y="1616849"/>
            <a:ext cx="1320799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1</a:t>
            </a:r>
            <a:r>
              <a:rPr lang="en-US" b="1" baseline="30000" dirty="0">
                <a:solidFill>
                  <a:srgbClr val="00B050"/>
                </a:solidFill>
              </a:rPr>
              <a:t>st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Remesh</a:t>
            </a:r>
            <a:r>
              <a:rPr lang="en-US" b="1" dirty="0">
                <a:solidFill>
                  <a:srgbClr val="00B050"/>
                </a:solidFill>
              </a:rPr>
              <a:t> of the zone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7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 </a:t>
            </a:r>
            <a:r>
              <a:rPr lang="en-US" b="1" dirty="0" smtClean="0"/>
              <a:t>Test: Simulation data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33</a:t>
            </a:fld>
            <a:endParaRPr lang="en-GB" dirty="0">
              <a:solidFill>
                <a:prstClr val="white"/>
              </a:solidFill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/>
          </p:nvPr>
        </p:nvGraphicFramePr>
        <p:xfrm>
          <a:off x="812801" y="2129366"/>
          <a:ext cx="10931524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3359"/>
                <a:gridCol w="2796359"/>
                <a:gridCol w="519180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Simulation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CPU (4 Cores)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Elements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Reference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i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63 Minutes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Volume: ~10000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Division,</a:t>
                      </a:r>
                      <a:r>
                        <a:rPr lang="fr-FR" b="0" i="0" baseline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No 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Remesh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i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71 Minutes 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Volume: ~10000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Extra</a:t>
                      </a:r>
                      <a:r>
                        <a:rPr lang="fr-FR" b="0" i="0" baseline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nodes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: ~2000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LagMultConstraints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: ~2000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Remesh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i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39 Minutes</a:t>
                      </a:r>
                    </a:p>
                    <a:p>
                      <a:r>
                        <a:rPr lang="fr-FR" b="1" i="0" dirty="0" err="1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RemeshTime</a:t>
                      </a:r>
                      <a:r>
                        <a:rPr lang="fr-FR" b="1" i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(~3min) </a:t>
                      </a:r>
                      <a:endParaRPr lang="fr-FR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Volume: </a:t>
                      </a:r>
                      <a:r>
                        <a:rPr lang="en-US" dirty="0" smtClean="0"/>
                        <a:t>~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10000 (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 ~2500 (end)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Extra</a:t>
                      </a:r>
                      <a:r>
                        <a:rPr lang="fr-FR" b="0" i="0" baseline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nodes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: </a:t>
                      </a:r>
                      <a:r>
                        <a:rPr lang="en-US" dirty="0" smtClean="0"/>
                        <a:t>~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2000 (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 ~500 (end)</a:t>
                      </a:r>
                      <a:endParaRPr lang="fr-FR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LagMultConstraints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: </a:t>
                      </a:r>
                      <a:r>
                        <a:rPr lang="en-US" dirty="0" smtClean="0"/>
                        <a:t>~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2000 (</a:t>
                      </a:r>
                      <a:r>
                        <a:rPr lang="fr-FR" b="0" i="0" dirty="0" err="1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</a:rPr>
                        <a:t>) </a:t>
                      </a:r>
                      <a:r>
                        <a:rPr lang="fr-FR" b="0" i="0" dirty="0" smtClean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 ~500 (end)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65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34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357238" y="1473694"/>
            <a:ext cx="5844819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Hanging Node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srgbClr val="00B050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Simple non-conformal meshes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AM simulation with non-conformal </a:t>
            </a:r>
            <a:r>
              <a:rPr lang="en-US" b="1" dirty="0" err="1">
                <a:solidFill>
                  <a:srgbClr val="F79646">
                    <a:lumMod val="75000"/>
                  </a:srgbClr>
                </a:solidFill>
              </a:rPr>
              <a:t>remeshing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</a:rPr>
              <a:t>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FF0000"/>
                </a:solidFill>
              </a:rPr>
              <a:t>Hanging Node in 3D (Ongoing)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FF0000"/>
                </a:solidFill>
              </a:rPr>
              <a:t>Simple non-conformal meshes in 3D (Ongoing)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FF0000"/>
                </a:solidFill>
              </a:rPr>
              <a:t>AM simulation with non-conformal </a:t>
            </a:r>
            <a:r>
              <a:rPr lang="en-US" b="1" dirty="0" err="1">
                <a:solidFill>
                  <a:srgbClr val="FF0000"/>
                </a:solidFill>
              </a:rPr>
              <a:t>remeshing</a:t>
            </a:r>
            <a:r>
              <a:rPr lang="en-US" b="1" dirty="0">
                <a:solidFill>
                  <a:srgbClr val="FF0000"/>
                </a:solidFill>
              </a:rPr>
              <a:t> in 3D</a:t>
            </a:r>
          </a:p>
        </p:txBody>
      </p:sp>
      <p:sp>
        <p:nvSpPr>
          <p:cNvPr id="6" name="Accolade ouvrante 5"/>
          <p:cNvSpPr/>
          <p:nvPr/>
        </p:nvSpPr>
        <p:spPr>
          <a:xfrm>
            <a:off x="2667000" y="3200400"/>
            <a:ext cx="566413" cy="1412615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22768" y="3722041"/>
            <a:ext cx="634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Next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5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</a:t>
            </a:r>
            <a:r>
              <a:rPr lang="en-US" b="1" dirty="0" smtClean="0"/>
              <a:t>Metz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35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5795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35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5969" r="9914"/>
          <a:stretch/>
        </p:blipFill>
        <p:spPr>
          <a:xfrm>
            <a:off x="0" y="1199898"/>
            <a:ext cx="6545943" cy="51625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6698796" y="2413137"/>
                <a:ext cx="300717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prstClr val="black"/>
                    </a:solidFill>
                    <a:latin typeface="Arial" charset="0"/>
                  </a:rPr>
                  <a:t>Unknown:</a:t>
                </a: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Radiation emissivity: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Convection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coef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 h</a:t>
                </a: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Laser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absorbtivity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Ambiant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T°: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Tamb</a:t>
                </a: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96" y="2413137"/>
                <a:ext cx="3007178" cy="1754326"/>
              </a:xfrm>
              <a:prstGeom prst="rect">
                <a:avLst/>
              </a:prstGeom>
              <a:blipFill rotWithShape="0">
                <a:blip r:embed="rId3"/>
                <a:stretch>
                  <a:fillRect l="-1826" t="-20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oneTexte 8"/>
          <p:cNvSpPr txBox="1"/>
          <p:nvPr/>
        </p:nvSpPr>
        <p:spPr>
          <a:xfrm>
            <a:off x="6698795" y="4389315"/>
            <a:ext cx="42263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Material parameters from: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Morville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2012, p233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Mertens</a:t>
            </a: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Yassine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2019, p138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BE" dirty="0" err="1">
                <a:solidFill>
                  <a:prstClr val="black"/>
                </a:solidFill>
                <a:latin typeface="Arial" charset="0"/>
              </a:rPr>
              <a:t>Currently</a:t>
            </a:r>
            <a:r>
              <a:rPr lang="fr-BE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fr-BE" dirty="0" err="1">
                <a:solidFill>
                  <a:prstClr val="black"/>
                </a:solidFill>
                <a:latin typeface="Arial" charset="0"/>
              </a:rPr>
              <a:t>comparing</a:t>
            </a:r>
            <a:r>
              <a:rPr lang="fr-BE" dirty="0">
                <a:solidFill>
                  <a:prstClr val="black"/>
                </a:solidFill>
                <a:latin typeface="Arial" charset="0"/>
              </a:rPr>
              <a:t> the </a:t>
            </a:r>
            <a:r>
              <a:rPr lang="fr-BE" dirty="0" err="1">
                <a:solidFill>
                  <a:prstClr val="black"/>
                </a:solidFill>
                <a:latin typeface="Arial" charset="0"/>
              </a:rPr>
              <a:t>materials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698796" y="1212808"/>
            <a:ext cx="3007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Test :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NbElem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: ~60 000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CPU(12 thread): 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~2d12h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9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</a:t>
            </a:r>
            <a:r>
              <a:rPr lang="en-US" b="1" dirty="0" smtClean="0"/>
              <a:t>Metz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36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5795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36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5969" r="9914"/>
          <a:stretch/>
        </p:blipFill>
        <p:spPr>
          <a:xfrm>
            <a:off x="0" y="1199898"/>
            <a:ext cx="6545943" cy="516255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698796" y="1212808"/>
            <a:ext cx="3007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Test :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NbElem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: ~60 000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Arial" charset="0"/>
              </a:rPr>
              <a:t>CPU(12 thread): </a:t>
            </a:r>
            <a:r>
              <a:rPr lang="en-US" b="1" dirty="0">
                <a:solidFill>
                  <a:srgbClr val="FF0000"/>
                </a:solidFill>
                <a:latin typeface="Arial" charset="0"/>
              </a:rPr>
              <a:t>~2d12h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/>
              <p:cNvSpPr txBox="1"/>
              <p:nvPr/>
            </p:nvSpPr>
            <p:spPr>
              <a:xfrm>
                <a:off x="9903618" y="2024904"/>
                <a:ext cx="1928813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=0.7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=20 [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=0.3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𝑎𝑚𝑏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=298.15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618" y="2024904"/>
                <a:ext cx="1928813" cy="12003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oneTexte 10"/>
          <p:cNvSpPr txBox="1"/>
          <p:nvPr/>
        </p:nvSpPr>
        <p:spPr>
          <a:xfrm>
            <a:off x="9911214" y="118523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Arial" charset="0"/>
              </a:rPr>
              <a:t>Estimation 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0000"/>
                </a:solidFill>
                <a:latin typeface="Arial" charset="0"/>
              </a:rPr>
              <a:t>Material: </a:t>
            </a:r>
            <a:r>
              <a:rPr lang="en-US" dirty="0" err="1">
                <a:solidFill>
                  <a:srgbClr val="FF0000"/>
                </a:solidFill>
                <a:latin typeface="Arial" charset="0"/>
              </a:rPr>
              <a:t>M</a:t>
            </a:r>
            <a:r>
              <a:rPr lang="en-US" dirty="0" err="1">
                <a:solidFill>
                  <a:srgbClr val="FF0000"/>
                </a:solidFill>
                <a:latin typeface="Arial" charset="0"/>
              </a:rPr>
              <a:t>orville</a:t>
            </a:r>
            <a:endParaRPr lang="fr-FR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698795" y="4389315"/>
            <a:ext cx="4169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</a:rPr>
              <a:t>Material parameters from: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Morville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2012, p233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Mertens</a:t>
            </a:r>
            <a:endParaRPr lang="en-US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prstClr val="black"/>
                </a:solidFill>
                <a:latin typeface="Arial" charset="0"/>
              </a:rPr>
              <a:t>Yassine</a:t>
            </a:r>
            <a:r>
              <a:rPr lang="en-US" dirty="0">
                <a:solidFill>
                  <a:prstClr val="black"/>
                </a:solidFill>
                <a:latin typeface="Arial" charset="0"/>
              </a:rPr>
              <a:t> 2019, p138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BE" dirty="0" err="1">
                <a:solidFill>
                  <a:prstClr val="black"/>
                </a:solidFill>
                <a:latin typeface="Arial" charset="0"/>
              </a:rPr>
              <a:t>Currently</a:t>
            </a:r>
            <a:r>
              <a:rPr lang="fr-BE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fr-BE" dirty="0" err="1">
                <a:solidFill>
                  <a:prstClr val="black"/>
                </a:solidFill>
                <a:latin typeface="Arial" charset="0"/>
              </a:rPr>
              <a:t>comparing</a:t>
            </a:r>
            <a:r>
              <a:rPr lang="fr-BE" dirty="0">
                <a:solidFill>
                  <a:prstClr val="black"/>
                </a:solidFill>
                <a:latin typeface="Arial" charset="0"/>
              </a:rPr>
              <a:t> the </a:t>
            </a:r>
            <a:r>
              <a:rPr lang="fr-BE" dirty="0" err="1">
                <a:solidFill>
                  <a:prstClr val="black"/>
                </a:solidFill>
                <a:latin typeface="Arial" charset="0"/>
              </a:rPr>
              <a:t>materials</a:t>
            </a:r>
            <a:endParaRPr lang="fr-FR" dirty="0">
              <a:solidFill>
                <a:prstClr val="black"/>
              </a:solidFill>
              <a:latin typeface="Arial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FR" dirty="0">
              <a:solidFill>
                <a:prstClr val="black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/>
              <p:cNvSpPr txBox="1"/>
              <p:nvPr/>
            </p:nvSpPr>
            <p:spPr>
              <a:xfrm>
                <a:off x="6698796" y="2413137"/>
                <a:ext cx="300717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prstClr val="black"/>
                    </a:solidFill>
                    <a:latin typeface="Arial" charset="0"/>
                  </a:rPr>
                  <a:t>Unknown:</a:t>
                </a: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Radiation emissivity: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Convection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coef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 h</a:t>
                </a: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Laser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absorbtivity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Ambiant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T°: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Tamb</a:t>
                </a: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285750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96" y="2413137"/>
                <a:ext cx="3007178" cy="1754326"/>
              </a:xfrm>
              <a:prstGeom prst="rect">
                <a:avLst/>
              </a:prstGeom>
              <a:blipFill rotWithShape="0">
                <a:blip r:embed="rId4"/>
                <a:stretch>
                  <a:fillRect l="-1826" t="-20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ZoneTexte 13"/>
              <p:cNvSpPr txBox="1"/>
              <p:nvPr/>
            </p:nvSpPr>
            <p:spPr>
              <a:xfrm>
                <a:off x="9903618" y="4176606"/>
                <a:ext cx="1928813" cy="1200329"/>
              </a:xfrm>
              <a:prstGeom prst="rect">
                <a:avLst/>
              </a:prstGeom>
              <a:noFill/>
              <a:ln w="38100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=1.0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=20 [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𝑎𝑚𝑏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=298.15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14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618" y="4176606"/>
                <a:ext cx="1928813" cy="120032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38100"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/>
          <p:cNvSpPr txBox="1"/>
          <p:nvPr/>
        </p:nvSpPr>
        <p:spPr>
          <a:xfrm>
            <a:off x="9858827" y="3427857"/>
            <a:ext cx="1933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B050"/>
                </a:solidFill>
                <a:latin typeface="Arial" charset="0"/>
              </a:rPr>
              <a:t>Estimation 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B050"/>
                </a:solidFill>
                <a:latin typeface="Arial" charset="0"/>
              </a:rPr>
              <a:t>Material: </a:t>
            </a:r>
            <a:r>
              <a:rPr lang="en-US" dirty="0" err="1">
                <a:solidFill>
                  <a:srgbClr val="00B050"/>
                </a:solidFill>
                <a:latin typeface="Arial" charset="0"/>
              </a:rPr>
              <a:t>Yassine</a:t>
            </a:r>
            <a:endParaRPr lang="fr-FR" dirty="0">
              <a:solidFill>
                <a:srgbClr val="00B05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09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</a:t>
            </a:r>
            <a:r>
              <a:rPr lang="en-US" b="1" dirty="0" smtClean="0"/>
              <a:t>Metz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37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5" name="animMetz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0025" y="1344832"/>
            <a:ext cx="9909368" cy="491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2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Test </a:t>
            </a:r>
            <a:r>
              <a:rPr lang="en-US" dirty="0" smtClean="0">
                <a:latin typeface="+mn-lt"/>
              </a:rPr>
              <a:t>Metz: </a:t>
            </a:r>
            <a:r>
              <a:rPr lang="en-US" dirty="0">
                <a:latin typeface="+mn-lt"/>
              </a:rPr>
              <a:t>Estimation </a:t>
            </a:r>
            <a:r>
              <a:rPr lang="en-US" dirty="0" smtClean="0">
                <a:latin typeface="+mn-lt"/>
              </a:rPr>
              <a:t>1</a:t>
            </a:r>
            <a:endParaRPr lang="en-US" dirty="0"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38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38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964770"/>
            <a:ext cx="10173659" cy="575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5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Metz: Estimation </a:t>
            </a:r>
            <a:r>
              <a:rPr lang="en-US" dirty="0" smtClean="0"/>
              <a:t>2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Espace réservé du numéro de diapositive 2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997659"/>
            <a:ext cx="10173659" cy="572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8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</a:t>
            </a:r>
            <a:r>
              <a:rPr lang="en-US" dirty="0"/>
              <a:t>example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11" name="AM_Chiument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9796" y="980220"/>
            <a:ext cx="10882604" cy="539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5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40</a:t>
            </a:fld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27" y="1680602"/>
            <a:ext cx="11843893" cy="268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7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(Extra) Hanging Node</a:t>
            </a:r>
            <a:endParaRPr lang="en-US" b="1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41</a:t>
            </a:fld>
            <a:endParaRPr lang="en-GB" dirty="0">
              <a:solidFill>
                <a:prstClr val="white"/>
              </a:solidFill>
            </a:endParaRPr>
          </a:p>
        </p:txBody>
      </p:sp>
      <p:grpSp>
        <p:nvGrpSpPr>
          <p:cNvPr id="41" name="Groupe 40"/>
          <p:cNvGrpSpPr/>
          <p:nvPr/>
        </p:nvGrpSpPr>
        <p:grpSpPr>
          <a:xfrm>
            <a:off x="8844040" y="2185940"/>
            <a:ext cx="2406236" cy="2277296"/>
            <a:chOff x="9308894" y="4076187"/>
            <a:chExt cx="2406236" cy="2277296"/>
          </a:xfrm>
        </p:grpSpPr>
        <p:sp>
          <p:nvSpPr>
            <p:cNvPr id="23" name="Rectangle 22"/>
            <p:cNvSpPr/>
            <p:nvPr/>
          </p:nvSpPr>
          <p:spPr>
            <a:xfrm rot="10800000">
              <a:off x="9702540" y="4219575"/>
              <a:ext cx="16764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10800000">
              <a:off x="10540740" y="5210175"/>
              <a:ext cx="8382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rot="10800000">
              <a:off x="9702540" y="5216271"/>
              <a:ext cx="8382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 rot="10800000">
              <a:off x="10408670" y="5080049"/>
              <a:ext cx="264141" cy="281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 rot="10800000">
              <a:off x="11223981" y="5058646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 rot="10800000">
              <a:off x="11246869" y="6041728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 rot="10800000">
              <a:off x="10431558" y="606313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 rot="10800000">
              <a:off x="9568406" y="607245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>
            <a:xfrm rot="10800000">
              <a:off x="9583618" y="5094670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>
            <a:xfrm rot="10800000">
              <a:off x="11223981" y="4076187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>
            <a:xfrm rot="10800000">
              <a:off x="9585465" y="4076187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4" name="TextBox 5"/>
            <p:cNvSpPr txBox="1"/>
            <p:nvPr/>
          </p:nvSpPr>
          <p:spPr>
            <a:xfrm>
              <a:off x="9308894" y="4869302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prstClr val="black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35" name="TextBox 19"/>
            <p:cNvSpPr txBox="1"/>
            <p:nvPr/>
          </p:nvSpPr>
          <p:spPr>
            <a:xfrm>
              <a:off x="11388551" y="4829829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prstClr val="black"/>
                  </a:solidFill>
                  <a:latin typeface="Arial" charset="0"/>
                </a:rPr>
                <a:t>2</a:t>
              </a:r>
            </a:p>
          </p:txBody>
        </p:sp>
        <p:sp>
          <p:nvSpPr>
            <p:cNvPr id="36" name="TextBox 20"/>
            <p:cNvSpPr txBox="1"/>
            <p:nvPr/>
          </p:nvSpPr>
          <p:spPr>
            <a:xfrm>
              <a:off x="10379979" y="4689313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srgbClr val="FF0000"/>
                  </a:solidFill>
                  <a:latin typeface="Arial" charset="0"/>
                </a:rPr>
                <a:t>h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609600" y="1269854"/>
                <a:ext cx="8295503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u="sng" dirty="0" err="1">
                    <a:solidFill>
                      <a:prstClr val="black"/>
                    </a:solidFill>
                    <a:latin typeface="Arial" charset="0"/>
                  </a:rPr>
                  <a:t>Implémentations</a:t>
                </a:r>
                <a:r>
                  <a:rPr lang="en-US" u="sng" dirty="0">
                    <a:solidFill>
                      <a:prstClr val="black"/>
                    </a:solidFill>
                    <a:latin typeface="Arial" charset="0"/>
                  </a:rPr>
                  <a:t> </a:t>
                </a:r>
                <a:r>
                  <a:rPr lang="en-US" u="sng" dirty="0" err="1">
                    <a:solidFill>
                      <a:prstClr val="black"/>
                    </a:solidFill>
                    <a:latin typeface="Arial" charset="0"/>
                  </a:rPr>
                  <a:t>possibles</a:t>
                </a:r>
                <a:r>
                  <a:rPr lang="en-US" u="sng" dirty="0">
                    <a:solidFill>
                      <a:prstClr val="black"/>
                    </a:solidFill>
                    <a:latin typeface="Arial" charset="0"/>
                  </a:rPr>
                  <a:t>: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Utilisation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d’un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multiplicateur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de Lagrange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afin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d’imposer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la condition:</a:t>
                </a: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0.5</m:t>
                      </m:r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0.5 </m:t>
                      </m:r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269854"/>
                <a:ext cx="8295503" cy="3139321"/>
              </a:xfrm>
              <a:prstGeom prst="rect">
                <a:avLst/>
              </a:prstGeom>
              <a:blipFill rotWithShape="0">
                <a:blip r:embed="rId3"/>
                <a:stretch>
                  <a:fillRect l="-5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888435" y="1051739"/>
            <a:ext cx="104151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BE" b="1" dirty="0">
                <a:solidFill>
                  <a:prstClr val="black"/>
                </a:solidFill>
                <a:latin typeface="Arial" charset="0"/>
              </a:rPr>
              <a:t>Implémentation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de “hanging nodes” </a:t>
            </a:r>
            <a:r>
              <a:rPr lang="en-US" b="1" dirty="0" err="1">
                <a:solidFill>
                  <a:prstClr val="black"/>
                </a:solidFill>
                <a:latin typeface="Arial" charset="0"/>
              </a:rPr>
              <a:t>afin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de </a:t>
            </a:r>
            <a:r>
              <a:rPr lang="en-US" b="1" dirty="0" err="1">
                <a:solidFill>
                  <a:prstClr val="black"/>
                </a:solidFill>
                <a:latin typeface="Arial" charset="0"/>
              </a:rPr>
              <a:t>permettre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charset="0"/>
              </a:rPr>
              <a:t>l’utilisation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Arial" charset="0"/>
              </a:rPr>
              <a:t>d’éléments</a:t>
            </a:r>
            <a:r>
              <a:rPr lang="en-US" b="1" dirty="0">
                <a:solidFill>
                  <a:prstClr val="black"/>
                </a:solidFill>
                <a:latin typeface="Arial" charset="0"/>
              </a:rPr>
              <a:t> non-</a:t>
            </a:r>
            <a:r>
              <a:rPr lang="en-US" b="1" dirty="0" err="1">
                <a:solidFill>
                  <a:prstClr val="black"/>
                </a:solidFill>
                <a:latin typeface="Arial" charset="0"/>
              </a:rPr>
              <a:t>conformes</a:t>
            </a:r>
            <a:endParaRPr lang="en-US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501" y="3163721"/>
            <a:ext cx="7824472" cy="126879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>
            <a:off x="4864737" y="4432514"/>
            <a:ext cx="0" cy="42781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128584" y="4860324"/>
                <a:ext cx="7715456" cy="1754326"/>
              </a:xfrm>
              <a:prstGeom prst="rect">
                <a:avLst/>
              </a:prstGeom>
              <a:noFill/>
              <a:ln w="57150"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prstClr val="black"/>
                    </a:solidFill>
                    <a:latin typeface="Arial" charset="0"/>
                  </a:rPr>
                  <a:t>Equations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On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ajoute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un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degré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de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liberté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et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une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nouvelle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fonctionelle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à </a:t>
                </a:r>
                <a:r>
                  <a:rPr lang="en-US" dirty="0" err="1">
                    <a:solidFill>
                      <a:prstClr val="black"/>
                    </a:solidFill>
                    <a:latin typeface="Arial" charset="0"/>
                  </a:rPr>
                  <a:t>minimiser</a:t>
                </a:r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Arial" charset="0"/>
                  </a:rPr>
                  <a:t>: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0.5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BE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0.5 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.</m:t>
                      </m:r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8584" y="4860324"/>
                <a:ext cx="7715456" cy="1754326"/>
              </a:xfrm>
              <a:prstGeom prst="rect">
                <a:avLst/>
              </a:prstGeom>
              <a:blipFill rotWithShape="0">
                <a:blip r:embed="rId4"/>
                <a:stretch>
                  <a:fillRect l="-314" t="-337"/>
                </a:stretch>
              </a:blipFill>
              <a:ln w="57150"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128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(extra) Hanging Node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42</a:t>
            </a:fld>
            <a:endParaRPr lang="en-GB" dirty="0">
              <a:solidFill>
                <a:prstClr val="white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/>
              <p:cNvSpPr txBox="1"/>
              <p:nvPr/>
            </p:nvSpPr>
            <p:spPr>
              <a:xfrm>
                <a:off x="351490" y="1143001"/>
                <a:ext cx="11716942" cy="5386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  <a:sym typeface="Wingdings" panose="05000000000000000000" pitchFamily="2" charset="2"/>
                </a:endParaRP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prstClr val="black"/>
                    </a:solidFill>
                    <a:latin typeface="Arial" charset="0"/>
                  </a:rPr>
                  <a:t>	Constraint: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𝒉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(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>
                    <a:solidFill>
                      <a:prstClr val="black"/>
                    </a:solidFill>
                    <a:latin typeface="Arial" charset="0"/>
                  </a:rPr>
                  <a:t>          Functional to minimize: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BE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fr-BE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[−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+0.5 (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)]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−(</m:t>
                            </m:r>
                            <m: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sub>
                        </m:sSub>
                      </m:e>
                    </m:d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0.5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0.5 </m:t>
                    </m:r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)](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b>
                      <m:sSub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BE" i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fr-BE" dirty="0">
                    <a:solidFill>
                      <a:srgbClr val="00B050"/>
                    </a:solidFill>
                    <a:latin typeface="Cambria Math" panose="02040503050406030204" pitchFamily="18" charset="0"/>
                    <a:sym typeface="Wingdings" panose="05000000000000000000" pitchFamily="2" charset="2"/>
                  </a:rPr>
                  <a:t> </a:t>
                </a:r>
                <a:r>
                  <a:rPr lang="fr-BE" b="1" dirty="0">
                    <a:solidFill>
                      <a:srgbClr val="00B050"/>
                    </a:solidFill>
                    <a:latin typeface="Cambria Math" panose="02040503050406030204" pitchFamily="18" charset="0"/>
                    <a:sym typeface="Wingdings" panose="05000000000000000000" pitchFamily="2" charset="2"/>
                  </a:rPr>
                  <a:t>N</a:t>
                </a:r>
                <a14:m>
                  <m:oMath xmlns:m="http://schemas.openxmlformats.org/officeDocument/2006/math"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𝐨</m:t>
                    </m:r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𝐡𝐲𝐩𝐨𝐭𝐡𝐞𝐬𝐢𝐬</m:t>
                    </m:r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𝐨𝐧</m:t>
                    </m:r>
                    <m:r>
                      <a:rPr lang="en-US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fr-BE" b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𝐝</m:t>
                    </m:r>
                    <m:sSub>
                      <m:sSubPr>
                        <m:ctrlPr>
                          <a:rPr lang="fr-BE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𝐱</m:t>
                        </m:r>
                      </m:e>
                      <m:sub>
                        <m:r>
                          <a:rPr lang="fr-BE" b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𝐡</m:t>
                        </m:r>
                      </m:sub>
                    </m:sSub>
                  </m:oMath>
                </a14:m>
                <a:r>
                  <a:rPr lang="fr-BE" dirty="0">
                    <a:solidFill>
                      <a:prstClr val="black"/>
                    </a:solidFill>
                    <a:latin typeface="Cambria Math" panose="02040503050406030204" pitchFamily="18" charset="0"/>
                    <a:sym typeface="Wingdings" panose="05000000000000000000" pitchFamily="2" charset="2"/>
                  </a:rPr>
                  <a:t>.</a:t>
                </a: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fr-BE" dirty="0">
                  <a:solidFill>
                    <a:prstClr val="black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BE" dirty="0">
                    <a:solidFill>
                      <a:prstClr val="black"/>
                    </a:solidFill>
                    <a:latin typeface="Cambria Math" panose="02040503050406030204" pitchFamily="18" charset="0"/>
                    <a:sym typeface="Wingdings" panose="05000000000000000000" pitchFamily="2" charset="2"/>
                  </a:rPr>
                  <a:t>Calcul de la matrice de raideur tangentielle:</a:t>
                </a: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𝐷𝐿</m:t>
                        </m:r>
                      </m:num>
                      <m:den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𝑥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=0.5</m:t>
                    </m:r>
                    <m:d>
                      <m:d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+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=0.0 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→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𝟓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𝒅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=−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𝟓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fr-BE" dirty="0">
                    <a:solidFill>
                      <a:prstClr val="black"/>
                    </a:solidFill>
                    <a:latin typeface="Cambria Math" panose="02040503050406030204" pitchFamily="18" charset="0"/>
                    <a:sym typeface="Wingdings" panose="05000000000000000000" pitchFamily="2" charset="2"/>
                  </a:rPr>
                  <a:t> </a:t>
                </a: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𝐷𝐿</m:t>
                        </m:r>
                      </m:num>
                      <m:den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𝑥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=0.5</m:t>
                    </m:r>
                    <m:d>
                      <m:d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+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=0.0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→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𝟓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𝒅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=−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𝟓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</m:oMath>
                </a14:m>
                <a:endParaRPr lang="fr-BE" b="1" dirty="0">
                  <a:solidFill>
                    <a:prstClr val="black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𝑫𝑳</m:t>
                        </m:r>
                      </m:num>
                      <m:den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𝑫𝒅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𝒉</m:t>
                            </m:r>
                          </m:sub>
                        </m:sSub>
                      </m:den>
                    </m:f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=−1.0 </m:t>
                    </m:r>
                    <m:d>
                      <m:d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+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=0.0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→−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𝟏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𝒅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𝟏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.</m:t>
                    </m:r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  <m:sSub>
                      <m:sSubPr>
                        <m:ctrlP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𝝀</m:t>
                        </m:r>
                      </m:e>
                      <m: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𝟏</m:t>
                        </m:r>
                      </m:sub>
                    </m:sSub>
                  </m:oMath>
                </a14:m>
                <a:endParaRPr lang="fr-BE" b="1" dirty="0">
                  <a:solidFill>
                    <a:prstClr val="black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  <a:p>
                <a:pPr marL="742950" lvl="1" indent="-28575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𝐷𝐿</m:t>
                        </m:r>
                      </m:num>
                      <m:den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𝐷𝑑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𝜆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(0.5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+0.5</m:t>
                        </m:r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BE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sub>
                        </m:sSub>
                        <m:r>
                          <a:rPr lang="fr-BE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)−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0.5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0.5 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r-BE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=0.0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dirty="0">
                    <a:solidFill>
                      <a:prstClr val="black"/>
                    </a:solidFill>
                    <a:latin typeface="Arial" charset="0"/>
                    <a:sym typeface="Wingdings" panose="05000000000000000000" pitchFamily="2" charset="2"/>
                  </a:rPr>
                  <a:t>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fr-BE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BE" b="1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sub>
                        </m:sSub>
                        <m:r>
                          <a:rPr lang="fr-BE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𝒉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fr-BE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b="1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marL="342900" indent="-342900" fontAlgn="base">
                  <a:spcBef>
                    <a:spcPct val="0"/>
                  </a:spcBef>
                  <a:spcAft>
                    <a:spcPct val="0"/>
                  </a:spcAft>
                  <a:buFont typeface="+mj-lt"/>
                  <a:buAutoNum type="arabicPeriod" startAt="2"/>
                </a:pPr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  <a:p>
                <a:pPr lvl="1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  <m:e>
                                <m: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1.0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sSub>
                                  <m:sSubPr>
                                    <m:ctrl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sSub>
                                  <m:sSubPr>
                                    <m:ctrl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sSub>
                                  <m:sSubPr>
                                    <m:ctrlP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BE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BE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fr-BE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0.5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1.0 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−0.5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−0.5 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</mc:Choice>
        <mc:Fallback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490" y="1143001"/>
                <a:ext cx="11716942" cy="538647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e 40"/>
          <p:cNvGrpSpPr/>
          <p:nvPr/>
        </p:nvGrpSpPr>
        <p:grpSpPr>
          <a:xfrm>
            <a:off x="9288883" y="4336015"/>
            <a:ext cx="2406236" cy="2277296"/>
            <a:chOff x="9308894" y="4076187"/>
            <a:chExt cx="2406236" cy="2277296"/>
          </a:xfrm>
        </p:grpSpPr>
        <p:sp>
          <p:nvSpPr>
            <p:cNvPr id="23" name="Rectangle 22"/>
            <p:cNvSpPr/>
            <p:nvPr/>
          </p:nvSpPr>
          <p:spPr>
            <a:xfrm rot="10800000">
              <a:off x="9702540" y="4219575"/>
              <a:ext cx="16764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10800000">
              <a:off x="10540740" y="5210175"/>
              <a:ext cx="8382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rot="10800000">
              <a:off x="9702540" y="5216271"/>
              <a:ext cx="838200" cy="9906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 rot="10800000">
              <a:off x="10408670" y="5080049"/>
              <a:ext cx="264141" cy="281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 rot="10800000">
              <a:off x="11223981" y="5058646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 rot="10800000">
              <a:off x="11246869" y="6041728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 rot="10800000">
              <a:off x="10431558" y="606313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 rot="10800000">
              <a:off x="9568406" y="6072451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1" name="Ellipse 30"/>
            <p:cNvSpPr/>
            <p:nvPr/>
          </p:nvSpPr>
          <p:spPr>
            <a:xfrm rot="10800000">
              <a:off x="9583618" y="5094670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2" name="Ellipse 31"/>
            <p:cNvSpPr/>
            <p:nvPr/>
          </p:nvSpPr>
          <p:spPr>
            <a:xfrm rot="10800000">
              <a:off x="11223981" y="4076187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3" name="Ellipse 32"/>
            <p:cNvSpPr/>
            <p:nvPr/>
          </p:nvSpPr>
          <p:spPr>
            <a:xfrm rot="10800000">
              <a:off x="9585465" y="4076187"/>
              <a:ext cx="264141" cy="281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34" name="TextBox 5"/>
            <p:cNvSpPr txBox="1"/>
            <p:nvPr/>
          </p:nvSpPr>
          <p:spPr>
            <a:xfrm>
              <a:off x="9308894" y="4869302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prstClr val="black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35" name="TextBox 19"/>
            <p:cNvSpPr txBox="1"/>
            <p:nvPr/>
          </p:nvSpPr>
          <p:spPr>
            <a:xfrm>
              <a:off x="11388551" y="4829829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prstClr val="black"/>
                  </a:solidFill>
                  <a:latin typeface="Arial" charset="0"/>
                </a:rPr>
                <a:t>2</a:t>
              </a:r>
            </a:p>
          </p:txBody>
        </p:sp>
        <p:sp>
          <p:nvSpPr>
            <p:cNvPr id="36" name="TextBox 20"/>
            <p:cNvSpPr txBox="1"/>
            <p:nvPr/>
          </p:nvSpPr>
          <p:spPr>
            <a:xfrm>
              <a:off x="10379979" y="4689313"/>
              <a:ext cx="3265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>
                  <a:solidFill>
                    <a:srgbClr val="FF0000"/>
                  </a:solidFill>
                  <a:latin typeface="Arial" charset="0"/>
                </a:rPr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40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Activation algorithm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9600" y="54861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57800" y="54861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34200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51064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89264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57800" y="34988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96000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34200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51064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89264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57800" y="44955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934200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51064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589264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427464" y="54739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21" name="Connecteur droit 112"/>
          <p:cNvCxnSpPr/>
          <p:nvPr/>
        </p:nvCxnSpPr>
        <p:spPr>
          <a:xfrm flipV="1">
            <a:off x="4419600" y="6464586"/>
            <a:ext cx="5846064" cy="1219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116"/>
          <p:cNvCxnSpPr/>
          <p:nvPr/>
        </p:nvCxnSpPr>
        <p:spPr>
          <a:xfrm>
            <a:off x="5247132" y="4509517"/>
            <a:ext cx="2525268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117"/>
          <p:cNvCxnSpPr/>
          <p:nvPr/>
        </p:nvCxnSpPr>
        <p:spPr>
          <a:xfrm>
            <a:off x="4414266" y="5486178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120"/>
          <p:cNvCxnSpPr/>
          <p:nvPr/>
        </p:nvCxnSpPr>
        <p:spPr>
          <a:xfrm flipV="1">
            <a:off x="7748398" y="5480082"/>
            <a:ext cx="2517267" cy="609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122"/>
          <p:cNvCxnSpPr/>
          <p:nvPr/>
        </p:nvCxnSpPr>
        <p:spPr>
          <a:xfrm>
            <a:off x="4403598" y="5489226"/>
            <a:ext cx="16002" cy="9753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124"/>
          <p:cNvCxnSpPr/>
          <p:nvPr/>
        </p:nvCxnSpPr>
        <p:spPr>
          <a:xfrm flipH="1">
            <a:off x="5257800" y="4477290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126"/>
          <p:cNvCxnSpPr/>
          <p:nvPr/>
        </p:nvCxnSpPr>
        <p:spPr>
          <a:xfrm flipH="1">
            <a:off x="7760589" y="4509517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128"/>
          <p:cNvCxnSpPr/>
          <p:nvPr/>
        </p:nvCxnSpPr>
        <p:spPr>
          <a:xfrm>
            <a:off x="6934200" y="4509517"/>
            <a:ext cx="838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131"/>
          <p:cNvCxnSpPr/>
          <p:nvPr/>
        </p:nvCxnSpPr>
        <p:spPr>
          <a:xfrm flipH="1">
            <a:off x="10263378" y="5475510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132"/>
          <p:cNvSpPr/>
          <p:nvPr/>
        </p:nvSpPr>
        <p:spPr>
          <a:xfrm>
            <a:off x="8137995" y="4897864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31" name="Connecteur droit avec flèche 15"/>
          <p:cNvCxnSpPr/>
          <p:nvPr/>
        </p:nvCxnSpPr>
        <p:spPr>
          <a:xfrm flipH="1" flipV="1">
            <a:off x="7881368" y="4596506"/>
            <a:ext cx="256627" cy="3013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18"/>
          <p:cNvSpPr txBox="1"/>
          <p:nvPr/>
        </p:nvSpPr>
        <p:spPr>
          <a:xfrm>
            <a:off x="8540994" y="1136216"/>
            <a:ext cx="27062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1) </a:t>
            </a:r>
            <a:r>
              <a:rPr lang="fr-FR" dirty="0" err="1">
                <a:solidFill>
                  <a:prstClr val="black"/>
                </a:solidFill>
              </a:rPr>
              <a:t>Find</a:t>
            </a:r>
            <a:r>
              <a:rPr lang="fr-FR" dirty="0">
                <a:solidFill>
                  <a:prstClr val="black"/>
                </a:solidFill>
              </a:rPr>
              <a:t> the </a:t>
            </a:r>
            <a:r>
              <a:rPr lang="fr-FR" dirty="0" err="1">
                <a:solidFill>
                  <a:prstClr val="black"/>
                </a:solidFill>
              </a:rPr>
              <a:t>elements</a:t>
            </a:r>
            <a:r>
              <a:rPr lang="fr-FR" dirty="0">
                <a:solidFill>
                  <a:prstClr val="black"/>
                </a:solidFill>
              </a:rPr>
              <a:t> in the </a:t>
            </a:r>
            <a:r>
              <a:rPr lang="fr-FR" dirty="0" err="1">
                <a:solidFill>
                  <a:prstClr val="black"/>
                </a:solidFill>
              </a:rPr>
              <a:t>neighbourhood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34" name="ZoneTexte 133"/>
          <p:cNvSpPr txBox="1"/>
          <p:nvPr/>
        </p:nvSpPr>
        <p:spPr>
          <a:xfrm>
            <a:off x="8540991" y="1827597"/>
            <a:ext cx="270624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2) Check if one </a:t>
            </a:r>
            <a:r>
              <a:rPr lang="fr-FR" dirty="0" err="1">
                <a:solidFill>
                  <a:prstClr val="black"/>
                </a:solidFill>
              </a:rPr>
              <a:t>contains</a:t>
            </a:r>
            <a:r>
              <a:rPr lang="fr-FR" dirty="0">
                <a:solidFill>
                  <a:prstClr val="black"/>
                </a:solidFill>
              </a:rPr>
              <a:t> the laser </a:t>
            </a:r>
            <a:r>
              <a:rPr lang="fr-FR" dirty="0" err="1">
                <a:solidFill>
                  <a:prstClr val="black"/>
                </a:solidFill>
              </a:rPr>
              <a:t>tracker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934200" y="3492786"/>
            <a:ext cx="1655064" cy="1996440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36" name="Connecteur droit 24"/>
          <p:cNvCxnSpPr>
            <a:stCxn id="35" idx="0"/>
            <a:endCxn id="35" idx="2"/>
          </p:cNvCxnSpPr>
          <p:nvPr/>
        </p:nvCxnSpPr>
        <p:spPr>
          <a:xfrm>
            <a:off x="7761732" y="3492786"/>
            <a:ext cx="0" cy="199644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26"/>
          <p:cNvCxnSpPr>
            <a:stCxn id="35" idx="1"/>
            <a:endCxn id="35" idx="3"/>
          </p:cNvCxnSpPr>
          <p:nvPr/>
        </p:nvCxnSpPr>
        <p:spPr>
          <a:xfrm>
            <a:off x="6934200" y="4491006"/>
            <a:ext cx="1655064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27"/>
          <p:cNvSpPr txBox="1"/>
          <p:nvPr/>
        </p:nvSpPr>
        <p:spPr>
          <a:xfrm>
            <a:off x="9633966" y="4114054"/>
            <a:ext cx="1191052" cy="3693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79646">
                    <a:lumMod val="75000"/>
                  </a:srgbClr>
                </a:solidFill>
              </a:rPr>
              <a:t>INSIDE?</a:t>
            </a:r>
          </a:p>
        </p:txBody>
      </p:sp>
      <p:sp>
        <p:nvSpPr>
          <p:cNvPr id="39" name="ZoneTexte 134"/>
          <p:cNvSpPr txBox="1"/>
          <p:nvPr/>
        </p:nvSpPr>
        <p:spPr>
          <a:xfrm>
            <a:off x="8540994" y="2518979"/>
            <a:ext cx="270929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3</a:t>
            </a:r>
            <a:r>
              <a:rPr lang="fr-FR" dirty="0">
                <a:solidFill>
                  <a:prstClr val="black"/>
                </a:solidFill>
              </a:rPr>
              <a:t>)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To </a:t>
            </a:r>
            <a:r>
              <a:rPr lang="fr-FR" dirty="0" err="1">
                <a:solidFill>
                  <a:prstClr val="black"/>
                </a:solidFill>
                <a:sym typeface="Wingdings" panose="05000000000000000000" pitchFamily="2" charset="2"/>
              </a:rPr>
              <a:t>be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prstClr val="black"/>
                </a:solidFill>
                <a:sym typeface="Wingdings" panose="05000000000000000000" pitchFamily="2" charset="2"/>
              </a:rPr>
              <a:t>activated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748398" y="4477290"/>
            <a:ext cx="840867" cy="99669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354685" y="1046115"/>
            <a:ext cx="3133436" cy="219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2" name="ZoneTexte 31"/>
          <p:cNvSpPr txBox="1"/>
          <p:nvPr/>
        </p:nvSpPr>
        <p:spPr>
          <a:xfrm>
            <a:off x="6290734" y="1373576"/>
            <a:ext cx="1815160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Update 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criterion 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43" name="Ellipse 41"/>
          <p:cNvSpPr/>
          <p:nvPr/>
        </p:nvSpPr>
        <p:spPr>
          <a:xfrm>
            <a:off x="7297078" y="4896746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4" name="ZoneTexte 1"/>
          <p:cNvSpPr txBox="1"/>
          <p:nvPr/>
        </p:nvSpPr>
        <p:spPr>
          <a:xfrm>
            <a:off x="5410593" y="2868449"/>
            <a:ext cx="1942707" cy="369332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prstClr val="black"/>
                </a:solidFill>
              </a:rPr>
              <a:t>New Time </a:t>
            </a:r>
            <a:r>
              <a:rPr lang="fr-FR" b="1" dirty="0" err="1">
                <a:solidFill>
                  <a:prstClr val="black"/>
                </a:solidFill>
              </a:rPr>
              <a:t>Step</a:t>
            </a:r>
            <a:endParaRPr lang="fr-FR" b="1" dirty="0">
              <a:solidFill>
                <a:prstClr val="black"/>
              </a:solidFill>
            </a:endParaRPr>
          </a:p>
        </p:txBody>
      </p:sp>
      <p:cxnSp>
        <p:nvCxnSpPr>
          <p:cNvPr id="45" name="Connecteur droit avec flèche 4"/>
          <p:cNvCxnSpPr/>
          <p:nvPr/>
        </p:nvCxnSpPr>
        <p:spPr>
          <a:xfrm>
            <a:off x="7477042" y="4970070"/>
            <a:ext cx="600158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16"/>
          <p:cNvSpPr/>
          <p:nvPr/>
        </p:nvSpPr>
        <p:spPr>
          <a:xfrm>
            <a:off x="7634097" y="4362990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56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4" grpId="0" animBg="1"/>
      <p:bldP spid="35" grpId="0" animBg="1"/>
      <p:bldP spid="35" grpId="1" animBg="1"/>
      <p:bldP spid="38" grpId="0" animBg="1"/>
      <p:bldP spid="38" grpId="1" animBg="1"/>
      <p:bldP spid="39" grpId="0" animBg="1"/>
      <p:bldP spid="40" grpId="0" animBg="1"/>
      <p:bldP spid="43" grpId="0" animBg="1"/>
      <p:bldP spid="44" grpId="0" animBg="1"/>
      <p:bldP spid="44" grpId="1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Activation algorithm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89264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89264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51064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89264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19600" y="54861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7800" y="54861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0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4200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57800" y="34988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51064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prstClr val="white"/>
                </a:solidFill>
              </a:rPr>
              <a:t>nn</a:t>
            </a: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96000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34200" y="34927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57800" y="4495578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6000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34200" y="44894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751064" y="548008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427464" y="547398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21" name="Connecteur droit 112"/>
          <p:cNvCxnSpPr/>
          <p:nvPr/>
        </p:nvCxnSpPr>
        <p:spPr>
          <a:xfrm flipV="1">
            <a:off x="4419600" y="6464586"/>
            <a:ext cx="5846064" cy="1219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116"/>
          <p:cNvCxnSpPr/>
          <p:nvPr/>
        </p:nvCxnSpPr>
        <p:spPr>
          <a:xfrm>
            <a:off x="5247132" y="4509517"/>
            <a:ext cx="2525268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117"/>
          <p:cNvCxnSpPr/>
          <p:nvPr/>
        </p:nvCxnSpPr>
        <p:spPr>
          <a:xfrm>
            <a:off x="4414266" y="5486178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120"/>
          <p:cNvCxnSpPr/>
          <p:nvPr/>
        </p:nvCxnSpPr>
        <p:spPr>
          <a:xfrm>
            <a:off x="8589264" y="5473986"/>
            <a:ext cx="1676400" cy="609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122"/>
          <p:cNvCxnSpPr/>
          <p:nvPr/>
        </p:nvCxnSpPr>
        <p:spPr>
          <a:xfrm>
            <a:off x="4403598" y="5489226"/>
            <a:ext cx="16002" cy="9753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124"/>
          <p:cNvCxnSpPr/>
          <p:nvPr/>
        </p:nvCxnSpPr>
        <p:spPr>
          <a:xfrm flipH="1">
            <a:off x="5257800" y="4477290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126"/>
          <p:cNvCxnSpPr/>
          <p:nvPr/>
        </p:nvCxnSpPr>
        <p:spPr>
          <a:xfrm flipH="1">
            <a:off x="7760589" y="4509517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128"/>
          <p:cNvCxnSpPr/>
          <p:nvPr/>
        </p:nvCxnSpPr>
        <p:spPr>
          <a:xfrm>
            <a:off x="6934200" y="4509517"/>
            <a:ext cx="838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131"/>
          <p:cNvCxnSpPr/>
          <p:nvPr/>
        </p:nvCxnSpPr>
        <p:spPr>
          <a:xfrm flipH="1">
            <a:off x="10263378" y="5475510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132"/>
          <p:cNvSpPr/>
          <p:nvPr/>
        </p:nvSpPr>
        <p:spPr>
          <a:xfrm>
            <a:off x="8137995" y="4897864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36" name="ZoneTexte 137"/>
          <p:cNvSpPr txBox="1"/>
          <p:nvPr/>
        </p:nvSpPr>
        <p:spPr>
          <a:xfrm>
            <a:off x="1415893" y="2134990"/>
            <a:ext cx="233756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fr-FR" dirty="0" err="1">
                <a:solidFill>
                  <a:prstClr val="black"/>
                </a:solidFill>
              </a:rPr>
              <a:t>Deactivate</a:t>
            </a:r>
            <a:r>
              <a:rPr lang="fr-FR" dirty="0">
                <a:solidFill>
                  <a:prstClr val="black"/>
                </a:solidFill>
              </a:rPr>
              <a:t> all </a:t>
            </a:r>
            <a:r>
              <a:rPr lang="fr-FR" dirty="0" err="1">
                <a:solidFill>
                  <a:prstClr val="black"/>
                </a:solidFill>
              </a:rPr>
              <a:t>heat</a:t>
            </a:r>
            <a:r>
              <a:rPr lang="fr-FR" dirty="0">
                <a:solidFill>
                  <a:prstClr val="black"/>
                </a:solidFill>
              </a:rPr>
              <a:t> flux</a:t>
            </a:r>
          </a:p>
        </p:txBody>
      </p:sp>
      <p:sp>
        <p:nvSpPr>
          <p:cNvPr id="37" name="ZoneTexte 42"/>
          <p:cNvSpPr txBox="1"/>
          <p:nvPr/>
        </p:nvSpPr>
        <p:spPr>
          <a:xfrm>
            <a:off x="1403701" y="2892251"/>
            <a:ext cx="234975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 2) </a:t>
            </a:r>
            <a:r>
              <a:rPr lang="fr-FR" dirty="0" err="1">
                <a:solidFill>
                  <a:prstClr val="black"/>
                </a:solidFill>
              </a:rPr>
              <a:t>Activate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elements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38" name="ZoneTexte 1"/>
          <p:cNvSpPr txBox="1"/>
          <p:nvPr/>
        </p:nvSpPr>
        <p:spPr>
          <a:xfrm>
            <a:off x="6958584" y="3649718"/>
            <a:ext cx="1664398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DEACTIVATE</a:t>
            </a:r>
          </a:p>
        </p:txBody>
      </p:sp>
      <p:sp>
        <p:nvSpPr>
          <p:cNvPr id="39" name="ZoneTexte 44"/>
          <p:cNvSpPr txBox="1"/>
          <p:nvPr/>
        </p:nvSpPr>
        <p:spPr>
          <a:xfrm>
            <a:off x="8979409" y="4477068"/>
            <a:ext cx="1305305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ACTIVATE</a:t>
            </a:r>
          </a:p>
        </p:txBody>
      </p:sp>
      <p:sp>
        <p:nvSpPr>
          <p:cNvPr id="40" name="ZoneTexte 46"/>
          <p:cNvSpPr txBox="1"/>
          <p:nvPr/>
        </p:nvSpPr>
        <p:spPr>
          <a:xfrm>
            <a:off x="1415893" y="3317126"/>
            <a:ext cx="233756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 3) Is </a:t>
            </a:r>
            <a:r>
              <a:rPr lang="fr-FR" dirty="0" err="1">
                <a:solidFill>
                  <a:prstClr val="black"/>
                </a:solidFill>
              </a:rPr>
              <a:t>Boundary</a:t>
            </a:r>
            <a:r>
              <a:rPr lang="fr-FR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1" name="ZoneTexte 47"/>
          <p:cNvSpPr txBox="1"/>
          <p:nvPr/>
        </p:nvSpPr>
        <p:spPr>
          <a:xfrm>
            <a:off x="8740714" y="3649718"/>
            <a:ext cx="1524951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Is </a:t>
            </a:r>
            <a:r>
              <a:rPr lang="fr-FR" dirty="0" err="1">
                <a:solidFill>
                  <a:prstClr val="black"/>
                </a:solidFill>
              </a:rPr>
              <a:t>boundary</a:t>
            </a:r>
            <a:r>
              <a:rPr lang="fr-FR" dirty="0">
                <a:solidFill>
                  <a:prstClr val="black"/>
                </a:solidFill>
              </a:rPr>
              <a:t>?</a:t>
            </a:r>
          </a:p>
        </p:txBody>
      </p:sp>
      <p:cxnSp>
        <p:nvCxnSpPr>
          <p:cNvPr id="42" name="Connecteur droit avec flèche 4"/>
          <p:cNvCxnSpPr>
            <a:endCxn id="13" idx="0"/>
          </p:cNvCxnSpPr>
          <p:nvPr/>
        </p:nvCxnSpPr>
        <p:spPr>
          <a:xfrm flipH="1">
            <a:off x="8170164" y="4019050"/>
            <a:ext cx="570550" cy="4704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50"/>
          <p:cNvCxnSpPr/>
          <p:nvPr/>
        </p:nvCxnSpPr>
        <p:spPr>
          <a:xfrm flipH="1">
            <a:off x="8589264" y="4019050"/>
            <a:ext cx="390144" cy="7150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53"/>
          <p:cNvCxnSpPr>
            <a:endCxn id="18" idx="3"/>
          </p:cNvCxnSpPr>
          <p:nvPr/>
        </p:nvCxnSpPr>
        <p:spPr>
          <a:xfrm flipH="1">
            <a:off x="7772400" y="4049754"/>
            <a:ext cx="1083374" cy="9350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55"/>
          <p:cNvCxnSpPr>
            <a:stCxn id="5" idx="3"/>
            <a:endCxn id="19" idx="0"/>
          </p:cNvCxnSpPr>
          <p:nvPr/>
        </p:nvCxnSpPr>
        <p:spPr>
          <a:xfrm flipH="1">
            <a:off x="8170164" y="3988086"/>
            <a:ext cx="1257300" cy="14919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17"/>
          <p:cNvCxnSpPr/>
          <p:nvPr/>
        </p:nvCxnSpPr>
        <p:spPr>
          <a:xfrm>
            <a:off x="7790784" y="4495579"/>
            <a:ext cx="798481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74"/>
          <p:cNvCxnSpPr/>
          <p:nvPr/>
        </p:nvCxnSpPr>
        <p:spPr>
          <a:xfrm>
            <a:off x="8589264" y="4477069"/>
            <a:ext cx="0" cy="10443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75"/>
          <p:cNvSpPr txBox="1"/>
          <p:nvPr/>
        </p:nvSpPr>
        <p:spPr>
          <a:xfrm>
            <a:off x="1403700" y="3790326"/>
            <a:ext cx="234975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 4) If </a:t>
            </a:r>
            <a:r>
              <a:rPr lang="fr-FR" dirty="0" err="1">
                <a:solidFill>
                  <a:prstClr val="black"/>
                </a:solidFill>
              </a:rPr>
              <a:t>yes</a:t>
            </a:r>
            <a:r>
              <a:rPr lang="fr-FR" dirty="0">
                <a:solidFill>
                  <a:prstClr val="black"/>
                </a:solidFill>
              </a:rPr>
              <a:t>: </a:t>
            </a:r>
            <a:r>
              <a:rPr lang="fr-FR" dirty="0" err="1">
                <a:solidFill>
                  <a:prstClr val="black"/>
                </a:solidFill>
              </a:rPr>
              <a:t>Activate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49" name="Connecteur droit 76"/>
          <p:cNvCxnSpPr/>
          <p:nvPr/>
        </p:nvCxnSpPr>
        <p:spPr>
          <a:xfrm>
            <a:off x="7767066" y="4495800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77"/>
          <p:cNvCxnSpPr/>
          <p:nvPr/>
        </p:nvCxnSpPr>
        <p:spPr>
          <a:xfrm flipV="1">
            <a:off x="8589264" y="4477068"/>
            <a:ext cx="0" cy="100301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78"/>
          <p:cNvSpPr txBox="1"/>
          <p:nvPr/>
        </p:nvSpPr>
        <p:spPr>
          <a:xfrm>
            <a:off x="1403699" y="4279792"/>
            <a:ext cx="23497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 5) If No: </a:t>
            </a:r>
            <a:r>
              <a:rPr lang="fr-FR" dirty="0" err="1">
                <a:solidFill>
                  <a:prstClr val="black"/>
                </a:solidFill>
              </a:rPr>
              <a:t>Deactivate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52" name="Connecteur droit 79"/>
          <p:cNvCxnSpPr/>
          <p:nvPr/>
        </p:nvCxnSpPr>
        <p:spPr>
          <a:xfrm>
            <a:off x="7745730" y="5493576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80"/>
          <p:cNvSpPr txBox="1"/>
          <p:nvPr/>
        </p:nvSpPr>
        <p:spPr>
          <a:xfrm>
            <a:off x="1403699" y="4773045"/>
            <a:ext cx="234975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 6) </a:t>
            </a:r>
            <a:r>
              <a:rPr lang="fr-FR" dirty="0" err="1">
                <a:solidFill>
                  <a:prstClr val="black"/>
                </a:solidFill>
              </a:rPr>
              <a:t>Activate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heat</a:t>
            </a:r>
            <a:r>
              <a:rPr lang="fr-FR" dirty="0">
                <a:solidFill>
                  <a:prstClr val="black"/>
                </a:solidFill>
              </a:rPr>
              <a:t> flux </a:t>
            </a:r>
            <a:r>
              <a:rPr lang="fr-FR" dirty="0" err="1">
                <a:solidFill>
                  <a:prstClr val="black"/>
                </a:solidFill>
              </a:rPr>
              <a:t>where</a:t>
            </a:r>
            <a:r>
              <a:rPr lang="fr-FR" dirty="0">
                <a:solidFill>
                  <a:prstClr val="black"/>
                </a:solidFill>
              </a:rPr>
              <a:t> </a:t>
            </a:r>
            <a:r>
              <a:rPr lang="fr-FR" dirty="0" err="1">
                <a:solidFill>
                  <a:prstClr val="black"/>
                </a:solidFill>
              </a:rPr>
              <a:t>needed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54" name="Connecteur droit 81"/>
          <p:cNvCxnSpPr/>
          <p:nvPr/>
        </p:nvCxnSpPr>
        <p:spPr>
          <a:xfrm>
            <a:off x="7762875" y="4495578"/>
            <a:ext cx="838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1327498" y="1978386"/>
            <a:ext cx="2557082" cy="351519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6" name="ZoneTexte 83"/>
          <p:cNvSpPr txBox="1"/>
          <p:nvPr/>
        </p:nvSpPr>
        <p:spPr>
          <a:xfrm>
            <a:off x="1901720" y="1221100"/>
            <a:ext cx="1249190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prstClr val="black"/>
                </a:solidFill>
              </a:rPr>
              <a:t>Automatic</a:t>
            </a:r>
            <a:r>
              <a:rPr lang="fr-FR" dirty="0">
                <a:solidFill>
                  <a:prstClr val="black"/>
                </a:solidFill>
              </a:rPr>
              <a:t> Activation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57" name="ZoneTexte 18"/>
          <p:cNvSpPr txBox="1"/>
          <p:nvPr/>
        </p:nvSpPr>
        <p:spPr>
          <a:xfrm>
            <a:off x="8540994" y="1136216"/>
            <a:ext cx="27062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1) </a:t>
            </a:r>
            <a:r>
              <a:rPr lang="fr-FR" dirty="0" err="1">
                <a:solidFill>
                  <a:prstClr val="black"/>
                </a:solidFill>
              </a:rPr>
              <a:t>Find</a:t>
            </a:r>
            <a:r>
              <a:rPr lang="fr-FR" dirty="0">
                <a:solidFill>
                  <a:prstClr val="black"/>
                </a:solidFill>
              </a:rPr>
              <a:t> the </a:t>
            </a:r>
            <a:r>
              <a:rPr lang="fr-FR" dirty="0" err="1">
                <a:solidFill>
                  <a:prstClr val="black"/>
                </a:solidFill>
              </a:rPr>
              <a:t>elements</a:t>
            </a:r>
            <a:r>
              <a:rPr lang="fr-FR" dirty="0">
                <a:solidFill>
                  <a:prstClr val="black"/>
                </a:solidFill>
              </a:rPr>
              <a:t> in the </a:t>
            </a:r>
            <a:r>
              <a:rPr lang="fr-FR" dirty="0" err="1">
                <a:solidFill>
                  <a:prstClr val="black"/>
                </a:solidFill>
              </a:rPr>
              <a:t>neighbourhood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58" name="ZoneTexte 133"/>
          <p:cNvSpPr txBox="1"/>
          <p:nvPr/>
        </p:nvSpPr>
        <p:spPr>
          <a:xfrm>
            <a:off x="8540991" y="1827597"/>
            <a:ext cx="270624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2) Check if one </a:t>
            </a:r>
            <a:r>
              <a:rPr lang="fr-FR" dirty="0" err="1">
                <a:solidFill>
                  <a:prstClr val="black"/>
                </a:solidFill>
              </a:rPr>
              <a:t>contains</a:t>
            </a:r>
            <a:r>
              <a:rPr lang="fr-FR" dirty="0">
                <a:solidFill>
                  <a:prstClr val="black"/>
                </a:solidFill>
              </a:rPr>
              <a:t> the laser </a:t>
            </a:r>
            <a:r>
              <a:rPr lang="fr-FR" dirty="0" err="1">
                <a:solidFill>
                  <a:prstClr val="black"/>
                </a:solidFill>
              </a:rPr>
              <a:t>tracker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59" name="ZoneTexte 134"/>
          <p:cNvSpPr txBox="1"/>
          <p:nvPr/>
        </p:nvSpPr>
        <p:spPr>
          <a:xfrm>
            <a:off x="8540994" y="2518979"/>
            <a:ext cx="270929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3</a:t>
            </a:r>
            <a:r>
              <a:rPr lang="fr-FR" dirty="0">
                <a:solidFill>
                  <a:prstClr val="black"/>
                </a:solidFill>
              </a:rPr>
              <a:t>)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To </a:t>
            </a:r>
            <a:r>
              <a:rPr lang="fr-FR" dirty="0" err="1">
                <a:solidFill>
                  <a:prstClr val="black"/>
                </a:solidFill>
                <a:sym typeface="Wingdings" panose="05000000000000000000" pitchFamily="2" charset="2"/>
              </a:rPr>
              <a:t>be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prstClr val="black"/>
                </a:solidFill>
                <a:sym typeface="Wingdings" panose="05000000000000000000" pitchFamily="2" charset="2"/>
              </a:rPr>
              <a:t>activated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354685" y="1046115"/>
            <a:ext cx="3133436" cy="219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2" name="ZoneTexte 31"/>
          <p:cNvSpPr txBox="1"/>
          <p:nvPr/>
        </p:nvSpPr>
        <p:spPr>
          <a:xfrm>
            <a:off x="6290734" y="1373576"/>
            <a:ext cx="1815160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Update </a:t>
            </a:r>
            <a:r>
              <a:rPr lang="en-US" dirty="0">
                <a:solidFill>
                  <a:prstClr val="black"/>
                </a:solidFill>
                <a:sym typeface="Wingdings" panose="05000000000000000000" pitchFamily="2" charset="2"/>
              </a:rPr>
              <a:t>criterion 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82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39" grpId="4" animBg="1"/>
      <p:bldP spid="40" grpId="0" animBg="1"/>
      <p:bldP spid="41" grpId="0" animBg="1"/>
      <p:bldP spid="41" grpId="1" animBg="1"/>
      <p:bldP spid="48" grpId="0" animBg="1"/>
      <p:bldP spid="51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Goal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85894" y="5385896"/>
            <a:ext cx="850353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36247" y="537980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74447" y="537980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942273" y="5383199"/>
            <a:ext cx="829094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91311" y="537980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29511" y="537980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067710" y="5373704"/>
            <a:ext cx="866561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708991" y="241626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870791" y="2422356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860123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708991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9031" y="3406860"/>
            <a:ext cx="1687068" cy="1969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70791" y="3400764"/>
            <a:ext cx="1687068" cy="1969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246099" y="3412956"/>
            <a:ext cx="1673147" cy="196900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406727" y="241626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563774" y="2422356"/>
            <a:ext cx="842953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557859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406727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0083127" y="241626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240174" y="2422356"/>
            <a:ext cx="842953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234259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0083127" y="143785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031485" y="5373704"/>
            <a:ext cx="866561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729272" y="4370912"/>
            <a:ext cx="836587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870790" y="4377008"/>
            <a:ext cx="868709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860123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708991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406727" y="437091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563774" y="4377008"/>
            <a:ext cx="842953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557859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406727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0083127" y="4370912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9240174" y="4377008"/>
            <a:ext cx="842953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9234259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0083127" y="3392504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9" name="Connecteur droit 116"/>
          <p:cNvCxnSpPr/>
          <p:nvPr/>
        </p:nvCxnSpPr>
        <p:spPr>
          <a:xfrm>
            <a:off x="5895380" y="4387036"/>
            <a:ext cx="2525268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120"/>
          <p:cNvCxnSpPr/>
          <p:nvPr/>
        </p:nvCxnSpPr>
        <p:spPr>
          <a:xfrm>
            <a:off x="9237512" y="5351505"/>
            <a:ext cx="1695655" cy="22198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122"/>
          <p:cNvCxnSpPr/>
          <p:nvPr/>
        </p:nvCxnSpPr>
        <p:spPr>
          <a:xfrm>
            <a:off x="5051846" y="5366745"/>
            <a:ext cx="16002" cy="9753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131"/>
          <p:cNvCxnSpPr/>
          <p:nvPr/>
        </p:nvCxnSpPr>
        <p:spPr>
          <a:xfrm flipH="1">
            <a:off x="11754579" y="5361863"/>
            <a:ext cx="2286" cy="101193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7"/>
          <p:cNvCxnSpPr/>
          <p:nvPr/>
        </p:nvCxnSpPr>
        <p:spPr>
          <a:xfrm flipV="1">
            <a:off x="9237512" y="4354587"/>
            <a:ext cx="0" cy="100301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81"/>
          <p:cNvCxnSpPr/>
          <p:nvPr/>
        </p:nvCxnSpPr>
        <p:spPr>
          <a:xfrm>
            <a:off x="8411123" y="4373097"/>
            <a:ext cx="838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122"/>
          <p:cNvCxnSpPr/>
          <p:nvPr/>
        </p:nvCxnSpPr>
        <p:spPr>
          <a:xfrm flipH="1">
            <a:off x="5868711" y="4366340"/>
            <a:ext cx="2080" cy="97297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122"/>
          <p:cNvCxnSpPr/>
          <p:nvPr/>
        </p:nvCxnSpPr>
        <p:spPr>
          <a:xfrm flipH="1" flipV="1">
            <a:off x="9218843" y="3409045"/>
            <a:ext cx="1714324" cy="391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5868455" y="2397141"/>
            <a:ext cx="85257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709444" y="2407378"/>
            <a:ext cx="860449" cy="98335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7559225" y="2401220"/>
            <a:ext cx="838200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8398275" y="2412450"/>
            <a:ext cx="854464" cy="98058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82" name="Connecteur droit 122"/>
          <p:cNvCxnSpPr/>
          <p:nvPr/>
        </p:nvCxnSpPr>
        <p:spPr>
          <a:xfrm>
            <a:off x="5870337" y="2406232"/>
            <a:ext cx="0" cy="199732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122"/>
          <p:cNvCxnSpPr/>
          <p:nvPr/>
        </p:nvCxnSpPr>
        <p:spPr>
          <a:xfrm>
            <a:off x="5849455" y="2397863"/>
            <a:ext cx="2546604" cy="851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122"/>
          <p:cNvCxnSpPr/>
          <p:nvPr/>
        </p:nvCxnSpPr>
        <p:spPr>
          <a:xfrm flipV="1">
            <a:off x="9237071" y="2401220"/>
            <a:ext cx="1751" cy="102936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122"/>
          <p:cNvCxnSpPr/>
          <p:nvPr/>
        </p:nvCxnSpPr>
        <p:spPr>
          <a:xfrm>
            <a:off x="8380323" y="2394035"/>
            <a:ext cx="872416" cy="105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llipse 132"/>
          <p:cNvSpPr/>
          <p:nvPr/>
        </p:nvSpPr>
        <p:spPr>
          <a:xfrm>
            <a:off x="8740656" y="4792888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9" name="Ellipse 132"/>
          <p:cNvSpPr/>
          <p:nvPr/>
        </p:nvSpPr>
        <p:spPr>
          <a:xfrm>
            <a:off x="8778776" y="2813302"/>
            <a:ext cx="112445" cy="14664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0" name="ZoneTexte 109"/>
          <p:cNvSpPr txBox="1"/>
          <p:nvPr/>
        </p:nvSpPr>
        <p:spPr>
          <a:xfrm>
            <a:off x="705682" y="1143001"/>
            <a:ext cx="316045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solidFill>
                  <a:prstClr val="black"/>
                </a:solidFill>
              </a:rPr>
              <a:t>Goal</a:t>
            </a:r>
          </a:p>
          <a:p>
            <a:r>
              <a:rPr lang="en-US" dirty="0">
                <a:solidFill>
                  <a:prstClr val="black"/>
                </a:solidFill>
              </a:rPr>
              <a:t>Model additive manufacturing with non-conformal dynamic </a:t>
            </a:r>
            <a:r>
              <a:rPr lang="en-US" dirty="0" err="1">
                <a:solidFill>
                  <a:prstClr val="black"/>
                </a:solidFill>
              </a:rPr>
              <a:t>remeshing</a:t>
            </a:r>
            <a:r>
              <a:rPr lang="en-US" dirty="0">
                <a:solidFill>
                  <a:prstClr val="black"/>
                </a:solidFill>
              </a:rPr>
              <a:t>.</a:t>
            </a:r>
            <a:endParaRPr lang="fr-FR" dirty="0">
              <a:solidFill>
                <a:prstClr val="black"/>
              </a:solidFill>
            </a:endParaRPr>
          </a:p>
        </p:txBody>
      </p:sp>
      <p:cxnSp>
        <p:nvCxnSpPr>
          <p:cNvPr id="114" name="Connecteur droit avec flèche 113"/>
          <p:cNvCxnSpPr/>
          <p:nvPr/>
        </p:nvCxnSpPr>
        <p:spPr>
          <a:xfrm flipH="1">
            <a:off x="3950563" y="3359761"/>
            <a:ext cx="2551831" cy="7082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Ellipse 116"/>
          <p:cNvSpPr/>
          <p:nvPr/>
        </p:nvSpPr>
        <p:spPr>
          <a:xfrm>
            <a:off x="6557358" y="3249227"/>
            <a:ext cx="287326" cy="28408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1" name="ZoneTexte 120"/>
          <p:cNvSpPr txBox="1"/>
          <p:nvPr/>
        </p:nvSpPr>
        <p:spPr>
          <a:xfrm>
            <a:off x="433279" y="3072005"/>
            <a:ext cx="336091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Hanging nodes are handled with </a:t>
            </a:r>
          </a:p>
          <a:p>
            <a:r>
              <a:rPr lang="en-US" dirty="0">
                <a:solidFill>
                  <a:prstClr val="black"/>
                </a:solidFill>
              </a:rPr>
              <a:t>Lagrange Multiplier Constraints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24" name="ZoneTexte 123"/>
          <p:cNvSpPr txBox="1"/>
          <p:nvPr/>
        </p:nvSpPr>
        <p:spPr>
          <a:xfrm>
            <a:off x="4218688" y="4668160"/>
            <a:ext cx="112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Activation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25" name="Flèche droite 124"/>
          <p:cNvSpPr/>
          <p:nvPr/>
        </p:nvSpPr>
        <p:spPr>
          <a:xfrm>
            <a:off x="5397623" y="4792888"/>
            <a:ext cx="239697" cy="1466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6" name="ZoneTexte 125"/>
          <p:cNvSpPr txBox="1"/>
          <p:nvPr/>
        </p:nvSpPr>
        <p:spPr>
          <a:xfrm>
            <a:off x="4269494" y="2645153"/>
            <a:ext cx="112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Activation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27" name="Flèche droite 126"/>
          <p:cNvSpPr/>
          <p:nvPr/>
        </p:nvSpPr>
        <p:spPr>
          <a:xfrm>
            <a:off x="5448429" y="2769881"/>
            <a:ext cx="239697" cy="14664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9" name="Accolade ouvrante 128"/>
          <p:cNvSpPr/>
          <p:nvPr/>
        </p:nvSpPr>
        <p:spPr>
          <a:xfrm>
            <a:off x="4387056" y="3492799"/>
            <a:ext cx="413038" cy="2849306"/>
          </a:xfrm>
          <a:prstGeom prst="leftBrac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  <p:sp>
        <p:nvSpPr>
          <p:cNvPr id="130" name="ZoneTexte 129"/>
          <p:cNvSpPr txBox="1"/>
          <p:nvPr/>
        </p:nvSpPr>
        <p:spPr>
          <a:xfrm>
            <a:off x="3021054" y="4718120"/>
            <a:ext cx="1259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Coarsened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5885002" y="5363668"/>
            <a:ext cx="1676108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7560963" y="5363668"/>
            <a:ext cx="1676108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57060" y="5373353"/>
            <a:ext cx="1676108" cy="9906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68" name="Connecteur droit 112"/>
          <p:cNvCxnSpPr/>
          <p:nvPr/>
        </p:nvCxnSpPr>
        <p:spPr>
          <a:xfrm>
            <a:off x="5067848" y="6354297"/>
            <a:ext cx="6703519" cy="1915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117"/>
          <p:cNvCxnSpPr/>
          <p:nvPr/>
        </p:nvCxnSpPr>
        <p:spPr>
          <a:xfrm>
            <a:off x="5062514" y="5363697"/>
            <a:ext cx="843534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120"/>
          <p:cNvCxnSpPr/>
          <p:nvPr/>
        </p:nvCxnSpPr>
        <p:spPr>
          <a:xfrm>
            <a:off x="10913326" y="5376961"/>
            <a:ext cx="884256" cy="6669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122"/>
          <p:cNvCxnSpPr/>
          <p:nvPr/>
        </p:nvCxnSpPr>
        <p:spPr>
          <a:xfrm flipH="1" flipV="1">
            <a:off x="10913327" y="3402511"/>
            <a:ext cx="20945" cy="1974099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Ellipse 132"/>
          <p:cNvSpPr/>
          <p:nvPr/>
        </p:nvSpPr>
        <p:spPr>
          <a:xfrm>
            <a:off x="6633647" y="3309152"/>
            <a:ext cx="112445" cy="1466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7" name="Ellipse 132"/>
          <p:cNvSpPr/>
          <p:nvPr/>
        </p:nvSpPr>
        <p:spPr>
          <a:xfrm>
            <a:off x="8347117" y="3309152"/>
            <a:ext cx="112445" cy="1466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38" name="Ellipse 137"/>
          <p:cNvSpPr/>
          <p:nvPr/>
        </p:nvSpPr>
        <p:spPr>
          <a:xfrm>
            <a:off x="8260674" y="3238830"/>
            <a:ext cx="287326" cy="28408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101" grpId="0" animBg="1"/>
      <p:bldP spid="102" grpId="0" animBg="1"/>
      <p:bldP spid="103" grpId="0" animBg="1"/>
      <p:bldP spid="104" grpId="0" animBg="1"/>
      <p:bldP spid="55" grpId="0" animBg="1"/>
      <p:bldP spid="109" grpId="0" animBg="1"/>
      <p:bldP spid="117" grpId="0" animBg="1"/>
      <p:bldP spid="121" grpId="0" animBg="1"/>
      <p:bldP spid="124" grpId="0"/>
      <p:bldP spid="125" grpId="0" animBg="1"/>
      <p:bldP spid="126" grpId="0"/>
      <p:bldP spid="127" grpId="0" animBg="1"/>
      <p:bldP spid="129" grpId="0" animBg="1"/>
      <p:bldP spid="130" grpId="0"/>
      <p:bldP spid="131" grpId="0" animBg="1"/>
      <p:bldP spid="132" grpId="0" animBg="1"/>
      <p:bldP spid="133" grpId="0" animBg="1"/>
      <p:bldP spid="135" grpId="0" animBg="1"/>
      <p:bldP spid="137" grpId="0" animBg="1"/>
      <p:bldP spid="1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357238" y="1473694"/>
            <a:ext cx="547752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Hanging Node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Hanging Node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3D</a:t>
            </a:r>
          </a:p>
        </p:txBody>
      </p:sp>
    </p:spTree>
    <p:extLst>
      <p:ext uri="{BB962C8B-B14F-4D97-AF65-F5344CB8AC3E}">
        <p14:creationId xmlns:p14="http://schemas.microsoft.com/office/powerpoint/2010/main" val="186708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DE189-D638-4B76-81BA-8A3FC86D8C9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357238" y="1473694"/>
            <a:ext cx="547752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srgbClr val="00B050"/>
                </a:solidFill>
              </a:rPr>
              <a:t>Hanging Node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2D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Hanging Node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Simple non-conformal meshes in 3D</a:t>
            </a:r>
          </a:p>
          <a:p>
            <a:pPr marL="342900" indent="-342900">
              <a:buFontTx/>
              <a:buAutoNum type="arabicParenR"/>
            </a:pPr>
            <a:endParaRPr lang="en-US" b="1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arenR"/>
            </a:pPr>
            <a:r>
              <a:rPr lang="en-US" b="1" dirty="0">
                <a:solidFill>
                  <a:prstClr val="black"/>
                </a:solidFill>
              </a:rPr>
              <a:t>AM simulation with non-conformal </a:t>
            </a:r>
            <a:r>
              <a:rPr lang="en-US" b="1" dirty="0" err="1">
                <a:solidFill>
                  <a:prstClr val="black"/>
                </a:solidFill>
              </a:rPr>
              <a:t>remeshing</a:t>
            </a:r>
            <a:r>
              <a:rPr lang="en-US" b="1" dirty="0">
                <a:solidFill>
                  <a:prstClr val="black"/>
                </a:solidFill>
              </a:rPr>
              <a:t> in 3D</a:t>
            </a:r>
          </a:p>
        </p:txBody>
      </p:sp>
    </p:spTree>
    <p:extLst>
      <p:ext uri="{BB962C8B-B14F-4D97-AF65-F5344CB8AC3E}">
        <p14:creationId xmlns:p14="http://schemas.microsoft.com/office/powerpoint/2010/main" val="319208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1258</Words>
  <Application>Microsoft Office PowerPoint</Application>
  <PresentationFormat>Grand écran</PresentationFormat>
  <Paragraphs>423</Paragraphs>
  <Slides>42</Slides>
  <Notes>6</Notes>
  <HiddenSlides>0</HiddenSlides>
  <MMClips>5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51" baseType="lpstr">
      <vt:lpstr>Arial</vt:lpstr>
      <vt:lpstr>Arial</vt:lpstr>
      <vt:lpstr>Arial Black</vt:lpstr>
      <vt:lpstr>Calibri</vt:lpstr>
      <vt:lpstr>Cambria Math</vt:lpstr>
      <vt:lpstr>Helvetica</vt:lpstr>
      <vt:lpstr>Times</vt:lpstr>
      <vt:lpstr>Wingdings</vt:lpstr>
      <vt:lpstr>3_Office Theme</vt:lpstr>
      <vt:lpstr>Group Meeting 30/11/2020   C. Laruelle  </vt:lpstr>
      <vt:lpstr>Context</vt:lpstr>
      <vt:lpstr>2D example</vt:lpstr>
      <vt:lpstr>3D example</vt:lpstr>
      <vt:lpstr>Activation algorithm</vt:lpstr>
      <vt:lpstr>Activation algorithm</vt:lpstr>
      <vt:lpstr>Current Goal</vt:lpstr>
      <vt:lpstr>Progress</vt:lpstr>
      <vt:lpstr>Progress</vt:lpstr>
      <vt:lpstr>Hanging node: Thermal</vt:lpstr>
      <vt:lpstr>Hanging Node in 2D</vt:lpstr>
      <vt:lpstr>Hanging Node in 2D</vt:lpstr>
      <vt:lpstr>Progress</vt:lpstr>
      <vt:lpstr>Automating the creation of the PointOnCurve Elements</vt:lpstr>
      <vt:lpstr>Easy definition of non-matching meshes</vt:lpstr>
      <vt:lpstr>Example of non-matching mesh: thermal</vt:lpstr>
      <vt:lpstr>Remark</vt:lpstr>
      <vt:lpstr>Progress</vt:lpstr>
      <vt:lpstr>Main issues due to the “wrong” topology</vt:lpstr>
      <vt:lpstr>Main issues due to the “wrong” topology</vt:lpstr>
      <vt:lpstr>Solution</vt:lpstr>
      <vt:lpstr>Other modifications</vt:lpstr>
      <vt:lpstr>Simple Test: AM Remesh</vt:lpstr>
      <vt:lpstr>Simple Remeshing</vt:lpstr>
      <vt:lpstr>Results</vt:lpstr>
      <vt:lpstr>Results</vt:lpstr>
      <vt:lpstr>AM Remesh: Real simulation</vt:lpstr>
      <vt:lpstr>AM Test: Real simulation</vt:lpstr>
      <vt:lpstr>AM Test: Real simulation</vt:lpstr>
      <vt:lpstr>AM Remesh: Real simulation</vt:lpstr>
      <vt:lpstr>AM Test: No Convection/Radiation</vt:lpstr>
      <vt:lpstr>AM Test: No Convection/Radiation</vt:lpstr>
      <vt:lpstr>AM Test: Simulation data</vt:lpstr>
      <vt:lpstr>Progress</vt:lpstr>
      <vt:lpstr>Test Metz</vt:lpstr>
      <vt:lpstr>Test Metz</vt:lpstr>
      <vt:lpstr>Test Metz</vt:lpstr>
      <vt:lpstr>Test Metz: Estimation 1</vt:lpstr>
      <vt:lpstr>Test Metz: Estimation 2</vt:lpstr>
      <vt:lpstr>Plan</vt:lpstr>
      <vt:lpstr>(Extra) Hanging Node</vt:lpstr>
      <vt:lpstr>(extra) Hanging Node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Meeting 30/11/2020   C. Laruelle</dc:title>
  <dc:creator>Cedric Laptop</dc:creator>
  <cp:lastModifiedBy>Cedric Laptop</cp:lastModifiedBy>
  <cp:revision>2</cp:revision>
  <dcterms:created xsi:type="dcterms:W3CDTF">2020-12-01T08:04:34Z</dcterms:created>
  <dcterms:modified xsi:type="dcterms:W3CDTF">2020-12-01T08:15:30Z</dcterms:modified>
</cp:coreProperties>
</file>